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317" r:id="rId10"/>
    <p:sldId id="269" r:id="rId11"/>
    <p:sldId id="263" r:id="rId12"/>
    <p:sldId id="264" r:id="rId13"/>
    <p:sldId id="265" r:id="rId14"/>
    <p:sldId id="266" r:id="rId15"/>
    <p:sldId id="278" r:id="rId16"/>
    <p:sldId id="267" r:id="rId17"/>
    <p:sldId id="303" r:id="rId18"/>
    <p:sldId id="270" r:id="rId19"/>
    <p:sldId id="271" r:id="rId20"/>
    <p:sldId id="272" r:id="rId21"/>
    <p:sldId id="273" r:id="rId22"/>
    <p:sldId id="274" r:id="rId23"/>
    <p:sldId id="275" r:id="rId24"/>
    <p:sldId id="276" r:id="rId25"/>
    <p:sldId id="299" r:id="rId26"/>
    <p:sldId id="277" r:id="rId27"/>
    <p:sldId id="300" r:id="rId28"/>
    <p:sldId id="301" r:id="rId29"/>
    <p:sldId id="280" r:id="rId30"/>
    <p:sldId id="279" r:id="rId31"/>
    <p:sldId id="281" r:id="rId32"/>
    <p:sldId id="282" r:id="rId33"/>
    <p:sldId id="298"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302" r:id="rId50"/>
    <p:sldId id="304" r:id="rId51"/>
    <p:sldId id="305" r:id="rId52"/>
    <p:sldId id="309" r:id="rId53"/>
    <p:sldId id="306" r:id="rId54"/>
    <p:sldId id="307" r:id="rId55"/>
    <p:sldId id="308" r:id="rId56"/>
    <p:sldId id="310" r:id="rId57"/>
    <p:sldId id="311" r:id="rId58"/>
    <p:sldId id="312" r:id="rId59"/>
    <p:sldId id="313" r:id="rId60"/>
    <p:sldId id="314" r:id="rId61"/>
    <p:sldId id="315" r:id="rId62"/>
    <p:sldId id="316" r:id="rId63"/>
    <p:sldId id="318" r:id="rId6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 Mar 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 Mar 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 Mar 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25 Mar 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25 Mar 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25 Mar 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25 Mar 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25 Mar 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 Mar 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 Mar 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 Mar 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25 Mar 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evzuat.basbakanlik.gov.tr/"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style>
          <a:lnRef idx="0">
            <a:schemeClr val="accent2"/>
          </a:lnRef>
          <a:fillRef idx="3">
            <a:schemeClr val="accent2"/>
          </a:fillRef>
          <a:effectRef idx="3">
            <a:schemeClr val="accent2"/>
          </a:effectRef>
          <a:fontRef idx="minor">
            <a:schemeClr val="lt1"/>
          </a:fontRef>
        </p:style>
        <p:txBody>
          <a:bodyPr/>
          <a:lstStyle/>
          <a:p>
            <a:r>
              <a:rPr lang="tr-TR" b="1" dirty="0" smtClean="0">
                <a:latin typeface="Algerian" pitchFamily="82" charset="0"/>
              </a:rPr>
              <a:t>ÖĞRETMENLERE HUKUKİ DESTEK SEMİNERİ</a:t>
            </a:r>
            <a:endParaRPr lang="tr-TR" b="1" dirty="0">
              <a:latin typeface="Algerian" pitchFamily="82" charset="0"/>
            </a:endParaRPr>
          </a:p>
        </p:txBody>
      </p:sp>
      <p:sp>
        <p:nvSpPr>
          <p:cNvPr id="3" name="2 Alt Başlık"/>
          <p:cNvSpPr>
            <a:spLocks noGrp="1"/>
          </p:cNvSpPr>
          <p:nvPr>
            <p:ph type="subTitle" idx="1"/>
          </p:nvPr>
        </p:nvSpPr>
        <p:spPr/>
        <p:txBody>
          <a:bodyPr>
            <a:normAutofit fontScale="92500" lnSpcReduction="20000"/>
          </a:bodyPr>
          <a:lstStyle/>
          <a:p>
            <a:r>
              <a:rPr lang="tr-TR" dirty="0" smtClean="0">
                <a:latin typeface="Arial Black" pitchFamily="34" charset="0"/>
              </a:rPr>
              <a:t>BOLVADİN SIDDIKA METİN MESLEKİ VE TEKNİK ANADOLU LİSESİ</a:t>
            </a:r>
          </a:p>
          <a:p>
            <a:r>
              <a:rPr lang="tr-TR" dirty="0" smtClean="0">
                <a:latin typeface="Arial Black" pitchFamily="34" charset="0"/>
              </a:rPr>
              <a:t>2018</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Haksız Aramanın Yaptırımı</a:t>
            </a:r>
            <a:endParaRPr lang="tr-TR" b="1" dirty="0"/>
          </a:p>
        </p:txBody>
      </p:sp>
      <p:sp>
        <p:nvSpPr>
          <p:cNvPr id="3" name="2 İçerik Yer Tutucusu"/>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r>
              <a:rPr lang="tr-TR" b="1" dirty="0" smtClean="0">
                <a:solidFill>
                  <a:srgbClr val="FFFF00"/>
                </a:solidFill>
              </a:rPr>
              <a:t>Hukuka aykırı </a:t>
            </a:r>
            <a:r>
              <a:rPr lang="tr-TR" dirty="0" smtClean="0"/>
              <a:t>olarak </a:t>
            </a:r>
            <a:r>
              <a:rPr lang="tr-TR" b="1" dirty="0" smtClean="0">
                <a:solidFill>
                  <a:srgbClr val="FFFF00"/>
                </a:solidFill>
              </a:rPr>
              <a:t>bir kimsenin üstünü veya eşyasını arayan kamu görevli</a:t>
            </a:r>
            <a:r>
              <a:rPr lang="tr-TR" dirty="0" smtClean="0"/>
              <a:t>sine </a:t>
            </a:r>
            <a:r>
              <a:rPr lang="tr-TR" b="1" u="sng" dirty="0" smtClean="0">
                <a:solidFill>
                  <a:srgbClr val="FFFF00"/>
                </a:solidFill>
              </a:rPr>
              <a:t>üç aydan bir yıla kadar hapis cezası </a:t>
            </a:r>
            <a:r>
              <a:rPr lang="tr-TR" dirty="0" smtClean="0"/>
              <a:t>verilir. (Türk Ceza Kanunu, Madde 120)</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Sendikal Hak…</a:t>
            </a:r>
            <a:endParaRPr lang="tr-TR" b="1" dirty="0"/>
          </a:p>
        </p:txBody>
      </p:sp>
      <p:sp>
        <p:nvSpPr>
          <p:cNvPr id="3" name="2 İçerik Yer Tutucusu"/>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normAutofit fontScale="92500"/>
          </a:bodyPr>
          <a:lstStyle/>
          <a:p>
            <a:r>
              <a:rPr lang="tr-TR" dirty="0" smtClean="0"/>
              <a:t>Çalışanlar ve işverenler, üyelerinin çalışma ilişkilerinde, ekonomik ve sosyal hak ve menfaatlerini korumak ve geliştirmek için </a:t>
            </a:r>
            <a:r>
              <a:rPr lang="tr-TR" b="1" dirty="0" smtClean="0">
                <a:solidFill>
                  <a:srgbClr val="FFFF00"/>
                </a:solidFill>
              </a:rPr>
              <a:t>önceden izin almaksızın sendikalar </a:t>
            </a:r>
            <a:r>
              <a:rPr lang="tr-TR" dirty="0" smtClean="0"/>
              <a:t>ve üst kuruluşlar kurma, bunlara </a:t>
            </a:r>
            <a:r>
              <a:rPr lang="tr-TR" b="1" dirty="0" smtClean="0">
                <a:solidFill>
                  <a:srgbClr val="FFFF00"/>
                </a:solidFill>
              </a:rPr>
              <a:t>serbestçe üye olma ve üyelikten serbestçe çekilme haklarına sahip</a:t>
            </a:r>
            <a:r>
              <a:rPr lang="tr-TR" dirty="0" smtClean="0"/>
              <a:t>tir. </a:t>
            </a:r>
          </a:p>
          <a:p>
            <a:r>
              <a:rPr lang="tr-TR" dirty="0" smtClean="0"/>
              <a:t>Hiç kimse bir sendikaya </a:t>
            </a:r>
            <a:r>
              <a:rPr lang="tr-TR" b="1" u="sng" dirty="0" smtClean="0">
                <a:solidFill>
                  <a:srgbClr val="FFFF00"/>
                </a:solidFill>
              </a:rPr>
              <a:t>üye olmaya ya da üyelikten ayrılmaya zorlanamaz</a:t>
            </a:r>
            <a:r>
              <a:rPr lang="tr-TR" dirty="0" smtClean="0"/>
              <a:t>.  (ANAYASA, Madde 51/1)</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Dinlenme Hakkı…</a:t>
            </a:r>
            <a:endParaRPr lang="tr-TR" b="1" dirty="0"/>
          </a:p>
        </p:txBody>
      </p:sp>
      <p:sp>
        <p:nvSpPr>
          <p:cNvPr id="3" name="2 İçerik Yer Tutucusu"/>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r>
              <a:rPr lang="tr-TR" dirty="0" smtClean="0"/>
              <a:t>Dinlenmek, </a:t>
            </a:r>
            <a:r>
              <a:rPr lang="tr-TR" b="1" dirty="0" smtClean="0">
                <a:solidFill>
                  <a:srgbClr val="FFFF00"/>
                </a:solidFill>
              </a:rPr>
              <a:t>çalışanların hakkı</a:t>
            </a:r>
            <a:r>
              <a:rPr lang="tr-TR" dirty="0" smtClean="0"/>
              <a:t>dır. (ANAYASA, Madde 51/3)</a:t>
            </a:r>
          </a:p>
          <a:p>
            <a:r>
              <a:rPr lang="tr-TR" dirty="0" smtClean="0"/>
              <a:t>Ücretli hafta ve bayram tatili ile ücretli yıllık izin hakları ve </a:t>
            </a:r>
            <a:r>
              <a:rPr lang="tr-TR" b="1" dirty="0" smtClean="0">
                <a:solidFill>
                  <a:srgbClr val="FFFF00"/>
                </a:solidFill>
              </a:rPr>
              <a:t>şartları </a:t>
            </a:r>
            <a:r>
              <a:rPr lang="tr-TR" b="1" u="sng" dirty="0" smtClean="0">
                <a:solidFill>
                  <a:srgbClr val="FFFF00"/>
                </a:solidFill>
              </a:rPr>
              <a:t>kanunla</a:t>
            </a:r>
            <a:r>
              <a:rPr lang="tr-TR" b="1" dirty="0" smtClean="0">
                <a:solidFill>
                  <a:srgbClr val="FFFF00"/>
                </a:solidFill>
              </a:rPr>
              <a:t> düzenlenir</a:t>
            </a:r>
            <a:r>
              <a:rPr lang="tr-TR" dirty="0" smtClean="0"/>
              <a:t>. (ANAYASA, Madde 51/4)</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Savunma Hakkı…</a:t>
            </a:r>
            <a:endParaRPr lang="tr-TR" b="1" dirty="0"/>
          </a:p>
        </p:txBody>
      </p:sp>
      <p:sp>
        <p:nvSpPr>
          <p:cNvPr id="3" name="2 İçerik Yer Tutucusu"/>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lstStyle/>
          <a:p>
            <a:r>
              <a:rPr lang="tr-TR" dirty="0" smtClean="0"/>
              <a:t>Memurlar ve diğer kamu görevlileri ile kamu kurumu niteliğindeki meslek kuruluşları ve bunların üst kuruluşları mensuplarına </a:t>
            </a:r>
            <a:r>
              <a:rPr lang="tr-TR" b="1" u="sng" dirty="0" smtClean="0">
                <a:solidFill>
                  <a:srgbClr val="C00000"/>
                </a:solidFill>
              </a:rPr>
              <a:t>savunma hakkı tanınmadıkça </a:t>
            </a:r>
            <a:r>
              <a:rPr lang="tr-TR" b="1" dirty="0" smtClean="0">
                <a:solidFill>
                  <a:srgbClr val="C00000"/>
                </a:solidFill>
              </a:rPr>
              <a:t>disiplin cezası verilemez</a:t>
            </a:r>
            <a:r>
              <a:rPr lang="tr-TR" dirty="0" smtClean="0"/>
              <a:t>. (ANAYASA, Madde 129/2)</a:t>
            </a:r>
          </a:p>
          <a:p>
            <a:r>
              <a:rPr lang="tr-TR" dirty="0" smtClean="0"/>
              <a:t>Disiplin kararları </a:t>
            </a:r>
            <a:r>
              <a:rPr lang="tr-TR" b="1" dirty="0" smtClean="0">
                <a:solidFill>
                  <a:srgbClr val="C00000"/>
                </a:solidFill>
              </a:rPr>
              <a:t>yargı denetimi dışında bırakılamaz</a:t>
            </a:r>
            <a:r>
              <a:rPr lang="tr-TR" dirty="0" smtClean="0"/>
              <a:t>. (ANAYASA, Madde 129/3)</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Kamu Zararının Memura </a:t>
            </a:r>
            <a:r>
              <a:rPr lang="tr-TR" b="1" dirty="0" err="1" smtClean="0"/>
              <a:t>Rücuu</a:t>
            </a:r>
            <a:endParaRPr lang="tr-TR" b="1" dirty="0"/>
          </a:p>
        </p:txBody>
      </p:sp>
      <p:sp>
        <p:nvSpPr>
          <p:cNvPr id="3" name="2 İçerik Yer Tutucusu"/>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lstStyle/>
          <a:p>
            <a:r>
              <a:rPr lang="tr-TR" dirty="0" smtClean="0"/>
              <a:t>Memurlar ve diğer kamu görevlilerinin yetkilerini kullanırken </a:t>
            </a:r>
            <a:r>
              <a:rPr lang="tr-TR" b="1" dirty="0" smtClean="0">
                <a:solidFill>
                  <a:srgbClr val="FFFF00"/>
                </a:solidFill>
              </a:rPr>
              <a:t>işledikleri kusurlardan doğan tazminat davaları</a:t>
            </a:r>
            <a:r>
              <a:rPr lang="tr-TR" dirty="0" smtClean="0"/>
              <a:t>, </a:t>
            </a:r>
            <a:r>
              <a:rPr lang="tr-TR" b="1" u="sng" dirty="0" smtClean="0">
                <a:solidFill>
                  <a:srgbClr val="FFFF00"/>
                </a:solidFill>
              </a:rPr>
              <a:t>kendilerine </a:t>
            </a:r>
            <a:r>
              <a:rPr lang="tr-TR" b="1" u="sng" dirty="0" err="1" smtClean="0">
                <a:solidFill>
                  <a:srgbClr val="FFFF00"/>
                </a:solidFill>
              </a:rPr>
              <a:t>rücu</a:t>
            </a:r>
            <a:r>
              <a:rPr lang="tr-TR" b="1" u="sng" dirty="0" smtClean="0">
                <a:solidFill>
                  <a:srgbClr val="FFFF00"/>
                </a:solidFill>
              </a:rPr>
              <a:t> edilmek kaydıyla</a:t>
            </a:r>
            <a:r>
              <a:rPr lang="tr-TR" dirty="0" smtClean="0"/>
              <a:t> ve kanunun gösterdiği şekil ve şartlara uygun olarak, </a:t>
            </a:r>
            <a:r>
              <a:rPr lang="tr-TR" b="1" dirty="0" smtClean="0">
                <a:solidFill>
                  <a:srgbClr val="FFFF00"/>
                </a:solidFill>
              </a:rPr>
              <a:t>ancak idare aleyhine açılabilir. </a:t>
            </a:r>
            <a:r>
              <a:rPr lang="tr-TR" dirty="0" smtClean="0"/>
              <a:t>(ANAYASA, Madde 129/5)</a:t>
            </a:r>
            <a:endParaRPr lang="tr-TR" b="1" dirty="0">
              <a:solidFill>
                <a:srgbClr val="FFFF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Kişilerin Uğradıkları Zararlara Karşı Kamu Kurumlarına Dava Açmaları</a:t>
            </a:r>
            <a:endParaRPr lang="tr-TR" b="1" dirty="0"/>
          </a:p>
        </p:txBody>
      </p:sp>
      <p:sp>
        <p:nvSpPr>
          <p:cNvPr id="3" name="2 İçerik Yer Tutucusu"/>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tr-TR" dirty="0" smtClean="0"/>
              <a:t>Kişiler kamu hukukuna tabi görevlerle ilgili olarak </a:t>
            </a:r>
            <a:r>
              <a:rPr lang="tr-TR" b="1" dirty="0" smtClean="0">
                <a:solidFill>
                  <a:srgbClr val="FFFF00"/>
                </a:solidFill>
              </a:rPr>
              <a:t>uğradıkları zararlardan dolayı bu görevleri yerine getiren personel aleyhine değil, ilgili kurum aleyhine </a:t>
            </a:r>
            <a:r>
              <a:rPr lang="tr-TR" dirty="0" smtClean="0"/>
              <a:t>dava açarlar. Kurumun, genel hükümlere göre sorumlu </a:t>
            </a:r>
            <a:r>
              <a:rPr lang="tr-TR" b="1" u="sng" dirty="0" smtClean="0">
                <a:solidFill>
                  <a:srgbClr val="FFFF00"/>
                </a:solidFill>
              </a:rPr>
              <a:t>personele </a:t>
            </a:r>
            <a:r>
              <a:rPr lang="tr-TR" b="1" u="sng" dirty="0" err="1" smtClean="0">
                <a:solidFill>
                  <a:srgbClr val="FFFF00"/>
                </a:solidFill>
              </a:rPr>
              <a:t>rücu</a:t>
            </a:r>
            <a:r>
              <a:rPr lang="tr-TR" b="1" u="sng" dirty="0" smtClean="0">
                <a:solidFill>
                  <a:srgbClr val="FFFF00"/>
                </a:solidFill>
              </a:rPr>
              <a:t> hakkı saklı</a:t>
            </a:r>
            <a:r>
              <a:rPr lang="tr-TR" dirty="0" smtClean="0"/>
              <a:t>dır. (Devlet Memurları Kanunu, Madde 13)</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Memurun Yargılanmasında </a:t>
            </a:r>
            <a:br>
              <a:rPr lang="tr-TR" b="1" dirty="0" smtClean="0"/>
            </a:br>
            <a:r>
              <a:rPr lang="tr-TR" b="1" dirty="0" smtClean="0"/>
              <a:t>İdari Merciin İzni Şartı</a:t>
            </a:r>
            <a:endParaRPr lang="tr-TR" b="1" dirty="0"/>
          </a:p>
        </p:txBody>
      </p:sp>
      <p:sp>
        <p:nvSpPr>
          <p:cNvPr id="3" name="2 İçerik Yer Tutucusu"/>
          <p:cNvSpPr>
            <a:spLocks noGrp="1"/>
          </p:cNvSpPr>
          <p:nvPr>
            <p:ph idx="1"/>
          </p:nvPr>
        </p:nvSpPr>
        <p:spPr/>
        <p:style>
          <a:lnRef idx="0">
            <a:schemeClr val="accent5"/>
          </a:lnRef>
          <a:fillRef idx="3">
            <a:schemeClr val="accent5"/>
          </a:fillRef>
          <a:effectRef idx="3">
            <a:schemeClr val="accent5"/>
          </a:effectRef>
          <a:fontRef idx="minor">
            <a:schemeClr val="lt1"/>
          </a:fontRef>
        </p:style>
        <p:txBody>
          <a:bodyPr/>
          <a:lstStyle/>
          <a:p>
            <a:r>
              <a:rPr lang="tr-TR" dirty="0" smtClean="0"/>
              <a:t>Memurlar ve diğer kamu görevlileri hakkında </a:t>
            </a:r>
            <a:r>
              <a:rPr lang="tr-TR" b="1" dirty="0" smtClean="0">
                <a:solidFill>
                  <a:srgbClr val="FFFF00"/>
                </a:solidFill>
              </a:rPr>
              <a:t>işledikleri iddia edilen suçlardan ötürü ceza kovuşturması açılması</a:t>
            </a:r>
            <a:r>
              <a:rPr lang="tr-TR" dirty="0" smtClean="0"/>
              <a:t>, kanunla belirlenen istisnalar dışında, </a:t>
            </a:r>
            <a:r>
              <a:rPr lang="tr-TR" b="1" dirty="0" smtClean="0">
                <a:solidFill>
                  <a:srgbClr val="FFFF00"/>
                </a:solidFill>
              </a:rPr>
              <a:t>kanunun gösterdiği idari merciin iznine bağlı</a:t>
            </a:r>
            <a:r>
              <a:rPr lang="tr-TR" dirty="0" smtClean="0"/>
              <a:t>dır. (ANAYASA, Madde 129/6)</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Yargılama İzni Vermeye </a:t>
            </a:r>
            <a:br>
              <a:rPr lang="tr-TR" b="1" dirty="0" smtClean="0"/>
            </a:br>
            <a:r>
              <a:rPr lang="tr-TR" b="1" dirty="0" smtClean="0"/>
              <a:t>Yetkili Merciler</a:t>
            </a:r>
            <a:r>
              <a:rPr lang="tr-TR" i="1" dirty="0" smtClean="0"/>
              <a:t/>
            </a:r>
            <a:br>
              <a:rPr lang="tr-TR" i="1" dirty="0" smtClean="0"/>
            </a:br>
            <a:endParaRPr lang="tr-TR" dirty="0"/>
          </a:p>
        </p:txBody>
      </p:sp>
      <p:sp>
        <p:nvSpPr>
          <p:cNvPr id="3" name="2 İçerik Yer Tutucusu"/>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lstStyle/>
          <a:p>
            <a:r>
              <a:rPr lang="tr-TR" b="1" dirty="0" smtClean="0"/>
              <a:t>Soruşturma izni yetkisi</a:t>
            </a:r>
          </a:p>
          <a:p>
            <a:r>
              <a:rPr lang="tr-TR" b="1" dirty="0" smtClean="0">
                <a:solidFill>
                  <a:srgbClr val="C00000"/>
                </a:solidFill>
              </a:rPr>
              <a:t>İlçede</a:t>
            </a:r>
            <a:r>
              <a:rPr lang="tr-TR" dirty="0" smtClean="0"/>
              <a:t> görevli memurlar ve diğer kamu görevlileri hakkında </a:t>
            </a:r>
            <a:r>
              <a:rPr lang="tr-TR" b="1" dirty="0" smtClean="0">
                <a:solidFill>
                  <a:srgbClr val="C00000"/>
                </a:solidFill>
              </a:rPr>
              <a:t>kaymakam</a:t>
            </a:r>
            <a:r>
              <a:rPr lang="tr-TR" dirty="0" smtClean="0"/>
              <a:t>, … </a:t>
            </a:r>
            <a:r>
              <a:rPr lang="tr-TR" b="1" dirty="0" smtClean="0">
                <a:solidFill>
                  <a:srgbClr val="C00000"/>
                </a:solidFill>
              </a:rPr>
              <a:t>Yokluklarında ise vekilleri </a:t>
            </a:r>
            <a:r>
              <a:rPr lang="tr-TR" dirty="0" smtClean="0"/>
              <a:t>tarafından bizzat kullanılır. (Memurlar ve Diğer Kamu Görevlilerinin Yargılanması Hakkında Kanun, Madde 3/a)</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Devlet Memurlarının Siyasi Partilere Üyeliğinin Yasak Olması</a:t>
            </a:r>
            <a:endParaRPr lang="tr-TR" b="1" dirty="0"/>
          </a:p>
        </p:txBody>
      </p:sp>
      <p:sp>
        <p:nvSpPr>
          <p:cNvPr id="3" name="2 İçerik Yer Tutucusu"/>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r>
              <a:rPr lang="tr-TR" dirty="0" smtClean="0"/>
              <a:t>Hakimler ve savcılar, Sayıştay dahil yüksek yargı organları mensupları, kamu kurum ve kuruluşlarının </a:t>
            </a:r>
            <a:r>
              <a:rPr lang="tr-TR" b="1" dirty="0" smtClean="0">
                <a:solidFill>
                  <a:srgbClr val="7030A0"/>
                </a:solidFill>
              </a:rPr>
              <a:t>memur statüsündeki görevliler</a:t>
            </a:r>
            <a:r>
              <a:rPr lang="tr-TR" dirty="0" smtClean="0"/>
              <a:t>i, yaptıkları hizmet bakımından işçi niteliği taşımayan diğer kamu görevlileri, Silahlı Kuvvetler mensupları ile yükseköğretim öncesi öğrencileri </a:t>
            </a:r>
            <a:r>
              <a:rPr lang="tr-TR" b="1" dirty="0" smtClean="0">
                <a:solidFill>
                  <a:srgbClr val="7030A0"/>
                </a:solidFill>
              </a:rPr>
              <a:t>siyasi partilere üye olamazlar</a:t>
            </a:r>
            <a:r>
              <a:rPr lang="tr-TR" dirty="0" smtClean="0"/>
              <a:t>. (ANAYASA, Madde 68/5)</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Devlet Memurunun Tarafsızlığı</a:t>
            </a:r>
            <a:endParaRPr lang="tr-TR" b="1" dirty="0"/>
          </a:p>
        </p:txBody>
      </p:sp>
      <p:sp>
        <p:nvSpPr>
          <p:cNvPr id="3" name="2 İçerik Yer Tutucusu"/>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r>
              <a:rPr lang="tr-TR" dirty="0" smtClean="0"/>
              <a:t>Devlet memurları siyasi partiye üye olamazlar, herhangi bir siyasi parti, kişi veya zümrenin yararını veya zararını hedef tutan bir davranışta bulunamazlar; görevlerini yerine getirirlerken </a:t>
            </a:r>
            <a:r>
              <a:rPr lang="tr-TR" b="1" dirty="0" smtClean="0">
                <a:solidFill>
                  <a:srgbClr val="FFFF00"/>
                </a:solidFill>
              </a:rPr>
              <a:t>dil, ırk, cinsiyet, siyasi düşünce, felsefi inanç, din ve mezhep gibi ayırım yapamazlar</a:t>
            </a:r>
            <a:r>
              <a:rPr lang="tr-TR" dirty="0" smtClean="0"/>
              <a:t>; hiçbir şekilde </a:t>
            </a:r>
            <a:r>
              <a:rPr lang="tr-TR" b="1" u="sng" dirty="0" smtClean="0">
                <a:solidFill>
                  <a:srgbClr val="FFFF00"/>
                </a:solidFill>
              </a:rPr>
              <a:t>siyasi ve ideolojik amaçlı beyanda ve eylemde bulunamazlar ve bu eylemlere katılamazlar</a:t>
            </a:r>
            <a:r>
              <a:rPr lang="tr-TR" dirty="0" smtClean="0"/>
              <a:t>. (Devlet Memurları Kanunu, Madde 7)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ÖNSÖZ</a:t>
            </a:r>
            <a:endParaRPr lang="tr-TR" b="1" dirty="0"/>
          </a:p>
        </p:txBody>
      </p:sp>
      <p:sp>
        <p:nvSpPr>
          <p:cNvPr id="3" name="2 İçerik Yer Tutucusu"/>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tr-TR" dirty="0" smtClean="0"/>
              <a:t>Değerli Meslektaşlarımız, </a:t>
            </a:r>
            <a:r>
              <a:rPr lang="tr-TR" b="1" dirty="0" smtClean="0">
                <a:solidFill>
                  <a:srgbClr val="FFFF00"/>
                </a:solidFill>
              </a:rPr>
              <a:t>ülkemizin bir hukuk devleti olduğu gerçeği</a:t>
            </a:r>
            <a:r>
              <a:rPr lang="tr-TR" dirty="0" smtClean="0"/>
              <a:t>ni göz önünde bulundurduğumuzda </a:t>
            </a:r>
            <a:r>
              <a:rPr lang="tr-TR" b="1" u="sng" dirty="0" smtClean="0">
                <a:solidFill>
                  <a:srgbClr val="FFFF00"/>
                </a:solidFill>
              </a:rPr>
              <a:t>hayatın her alanında belirleyici kuralların hukuk kuralları olduğu </a:t>
            </a:r>
            <a:r>
              <a:rPr lang="tr-TR" dirty="0" smtClean="0"/>
              <a:t>aşikardır.</a:t>
            </a:r>
          </a:p>
          <a:p>
            <a:r>
              <a:rPr lang="tr-TR" dirty="0" smtClean="0"/>
              <a:t>Dolayısıyla biz de bugün burada </a:t>
            </a:r>
            <a:r>
              <a:rPr lang="tr-TR" b="1" dirty="0" smtClean="0">
                <a:solidFill>
                  <a:srgbClr val="FFFF00"/>
                </a:solidFill>
              </a:rPr>
              <a:t>özellikle bizleri ilgilendiren hukuk kuralları</a:t>
            </a:r>
            <a:r>
              <a:rPr lang="tr-TR" dirty="0" smtClean="0"/>
              <a:t>ndan söz etmek istiyoruz.</a:t>
            </a:r>
          </a:p>
        </p:txBody>
      </p:sp>
      <p:sp>
        <p:nvSpPr>
          <p:cNvPr id="4" name="3 Sağ Ok"/>
          <p:cNvSpPr/>
          <p:nvPr/>
        </p:nvSpPr>
        <p:spPr>
          <a:xfrm>
            <a:off x="7668344" y="5517232"/>
            <a:ext cx="978408" cy="484632"/>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Davranış ve İşbirliği…</a:t>
            </a:r>
            <a:endParaRPr lang="tr-TR" b="1" dirty="0"/>
          </a:p>
        </p:txBody>
      </p:sp>
      <p:sp>
        <p:nvSpPr>
          <p:cNvPr id="3" name="2 İçerik Yer Tutucusu"/>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r>
              <a:rPr lang="tr-TR" dirty="0" smtClean="0"/>
              <a:t>Devlet memurları, resmi sıfatlarının gerektirdiği </a:t>
            </a:r>
            <a:r>
              <a:rPr lang="tr-TR" b="1" dirty="0" smtClean="0">
                <a:solidFill>
                  <a:srgbClr val="FFFF00"/>
                </a:solidFill>
              </a:rPr>
              <a:t>itibar ve güvene layık olduklarını </a:t>
            </a:r>
            <a:r>
              <a:rPr lang="tr-TR" dirty="0" smtClean="0"/>
              <a:t>hizmet içindeki ve dışındaki davranışlarıyla </a:t>
            </a:r>
            <a:r>
              <a:rPr lang="tr-TR" b="1" dirty="0" smtClean="0">
                <a:solidFill>
                  <a:srgbClr val="FFFF00"/>
                </a:solidFill>
              </a:rPr>
              <a:t>göstermek zorundadırlar</a:t>
            </a:r>
            <a:r>
              <a:rPr lang="tr-TR" dirty="0" smtClean="0"/>
              <a:t>. (Devlet Memurları Kanunu, Madde 8/1)</a:t>
            </a:r>
          </a:p>
          <a:p>
            <a:r>
              <a:rPr lang="tr-TR" dirty="0" smtClean="0"/>
              <a:t>Devlet memurlarının </a:t>
            </a:r>
            <a:r>
              <a:rPr lang="tr-TR" b="1" dirty="0" smtClean="0">
                <a:solidFill>
                  <a:srgbClr val="FFFF00"/>
                </a:solidFill>
              </a:rPr>
              <a:t>işbirliği içinde çalışmaları esas</a:t>
            </a:r>
            <a:r>
              <a:rPr lang="tr-TR" dirty="0" smtClean="0"/>
              <a:t>tır. (Devlet Memurları Kanunu, Madde 8/2)</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Amir – Memur İlişkisi</a:t>
            </a:r>
            <a:endParaRPr lang="tr-TR" b="1" dirty="0"/>
          </a:p>
        </p:txBody>
      </p:sp>
      <p:sp>
        <p:nvSpPr>
          <p:cNvPr id="3" name="2 İçerik Yer Tutucusu"/>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normAutofit fontScale="92500"/>
          </a:bodyPr>
          <a:lstStyle/>
          <a:p>
            <a:r>
              <a:rPr lang="tr-TR" b="1" dirty="0" smtClean="0">
                <a:solidFill>
                  <a:srgbClr val="C00000"/>
                </a:solidFill>
              </a:rPr>
              <a:t>Amir</a:t>
            </a:r>
            <a:r>
              <a:rPr lang="tr-TR" dirty="0" smtClean="0"/>
              <a:t>, maiyetindeki memurlara </a:t>
            </a:r>
            <a:r>
              <a:rPr lang="tr-TR" b="1" dirty="0" smtClean="0">
                <a:solidFill>
                  <a:srgbClr val="C00000"/>
                </a:solidFill>
              </a:rPr>
              <a:t>hakkaniyet ve eşitlik içinde davranır</a:t>
            </a:r>
            <a:r>
              <a:rPr lang="tr-TR" dirty="0" smtClean="0"/>
              <a:t>. Amirlik yetkisini kanun, tüzük ve yönetmeliklerde belirtilen esaslar içinde kullanır. (Devlet Memurları Kanunu, Madde 10/2)</a:t>
            </a:r>
          </a:p>
          <a:p>
            <a:r>
              <a:rPr lang="tr-TR" b="1" dirty="0" smtClean="0">
                <a:solidFill>
                  <a:srgbClr val="C00000"/>
                </a:solidFill>
              </a:rPr>
              <a:t>Amir</a:t>
            </a:r>
            <a:r>
              <a:rPr lang="tr-TR" dirty="0" smtClean="0"/>
              <a:t>, maiyetindeki memurlara </a:t>
            </a:r>
            <a:r>
              <a:rPr lang="tr-TR" b="1" dirty="0" smtClean="0">
                <a:solidFill>
                  <a:srgbClr val="C00000"/>
                </a:solidFill>
              </a:rPr>
              <a:t>kanunlara aykırı emir veremez</a:t>
            </a:r>
            <a:r>
              <a:rPr lang="tr-TR" dirty="0" smtClean="0"/>
              <a:t> ve maiyetindeki memurdan hususi bir menfaat temin edecek bir talepte bulunamaz, </a:t>
            </a:r>
            <a:r>
              <a:rPr lang="tr-TR" b="1" dirty="0" smtClean="0">
                <a:solidFill>
                  <a:srgbClr val="C00000"/>
                </a:solidFill>
              </a:rPr>
              <a:t>hediyesini kabul edemez ve borç alamaz</a:t>
            </a:r>
            <a:r>
              <a:rPr lang="tr-TR" dirty="0" smtClean="0"/>
              <a:t>. (Devlet Memurları Kanunu, Madde 10/3)</a:t>
            </a:r>
            <a:endParaRPr lang="tr-TR" dirty="0"/>
          </a:p>
        </p:txBody>
      </p:sp>
      <p:sp>
        <p:nvSpPr>
          <p:cNvPr id="4" name="3 Sağ Ok"/>
          <p:cNvSpPr/>
          <p:nvPr/>
        </p:nvSpPr>
        <p:spPr>
          <a:xfrm>
            <a:off x="7668344" y="5517232"/>
            <a:ext cx="978408" cy="484632"/>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Amir – Memur İlişkisi</a:t>
            </a:r>
            <a:endParaRPr lang="tr-TR" dirty="0"/>
          </a:p>
        </p:txBody>
      </p:sp>
      <p:sp>
        <p:nvSpPr>
          <p:cNvPr id="3" name="2 İçerik Yer Tutucusu"/>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lstStyle/>
          <a:p>
            <a:r>
              <a:rPr lang="tr-TR" b="1" dirty="0" smtClean="0">
                <a:solidFill>
                  <a:srgbClr val="FFFF00"/>
                </a:solidFill>
              </a:rPr>
              <a:t>Devlet memurları </a:t>
            </a:r>
            <a:r>
              <a:rPr lang="tr-TR" dirty="0" smtClean="0"/>
              <a:t>kanun, tüzük ve yönetmeliklerde belirtilen esaslara uymakla ve amirler tarafından </a:t>
            </a:r>
            <a:r>
              <a:rPr lang="tr-TR" b="1" dirty="0" smtClean="0">
                <a:solidFill>
                  <a:srgbClr val="FFFF00"/>
                </a:solidFill>
              </a:rPr>
              <a:t>verilen görevleri yerine getirmekle yükümlü</a:t>
            </a:r>
            <a:r>
              <a:rPr lang="tr-TR" dirty="0" smtClean="0"/>
              <a:t> ve </a:t>
            </a:r>
            <a:r>
              <a:rPr lang="tr-TR" b="1" dirty="0" smtClean="0">
                <a:solidFill>
                  <a:srgbClr val="FFFF00"/>
                </a:solidFill>
              </a:rPr>
              <a:t>görevlerinin iyi ve doğru yürütülmesinden </a:t>
            </a:r>
            <a:r>
              <a:rPr lang="tr-TR" b="1" u="sng" dirty="0" smtClean="0">
                <a:solidFill>
                  <a:srgbClr val="FFFF00"/>
                </a:solidFill>
              </a:rPr>
              <a:t>amirlerine karşı sorumlu</a:t>
            </a:r>
            <a:r>
              <a:rPr lang="tr-TR" dirty="0" smtClean="0"/>
              <a:t>durlar. (Devlet Memurları Kanunu, Madde 11/1)</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Amir – Memur İlişkisi</a:t>
            </a:r>
            <a:endParaRPr lang="tr-TR" dirty="0"/>
          </a:p>
        </p:txBody>
      </p:sp>
      <p:sp>
        <p:nvSpPr>
          <p:cNvPr id="3" name="2 İçerik Yer Tutucusu"/>
          <p:cNvSpPr>
            <a:spLocks noGrp="1"/>
          </p:cNvSpPr>
          <p:nvPr>
            <p:ph idx="1"/>
          </p:nvPr>
        </p:nvSpPr>
        <p:spPr/>
        <p:style>
          <a:lnRef idx="0">
            <a:schemeClr val="accent5"/>
          </a:lnRef>
          <a:fillRef idx="3">
            <a:schemeClr val="accent5"/>
          </a:fillRef>
          <a:effectRef idx="3">
            <a:schemeClr val="accent5"/>
          </a:effectRef>
          <a:fontRef idx="minor">
            <a:schemeClr val="lt1"/>
          </a:fontRef>
        </p:style>
        <p:txBody>
          <a:bodyPr>
            <a:normAutofit lnSpcReduction="10000"/>
          </a:bodyPr>
          <a:lstStyle/>
          <a:p>
            <a:r>
              <a:rPr lang="tr-TR" b="1" dirty="0" smtClean="0">
                <a:solidFill>
                  <a:srgbClr val="FFFF00"/>
                </a:solidFill>
              </a:rPr>
              <a:t>Devlet memuru amirinden aldığı emri</a:t>
            </a:r>
            <a:r>
              <a:rPr lang="tr-TR" dirty="0" smtClean="0"/>
              <a:t>, Anayasa, kanun, tüzük ve yönetmelik hükümlerine </a:t>
            </a:r>
            <a:r>
              <a:rPr lang="tr-TR" b="1" dirty="0" smtClean="0">
                <a:solidFill>
                  <a:srgbClr val="FFFF00"/>
                </a:solidFill>
              </a:rPr>
              <a:t>aykırı görürse, yerine getirmez ve bu aykırılığı o emri verene bildirir</a:t>
            </a:r>
            <a:r>
              <a:rPr lang="tr-TR" dirty="0" smtClean="0"/>
              <a:t>. Amir emrinde ısrar eder ve </a:t>
            </a:r>
            <a:r>
              <a:rPr lang="tr-TR" b="1" dirty="0" smtClean="0">
                <a:solidFill>
                  <a:srgbClr val="FFFF00"/>
                </a:solidFill>
              </a:rPr>
              <a:t>bu emrini yazı ile yenilerse, memur bu emri yapmağa mecbur</a:t>
            </a:r>
            <a:r>
              <a:rPr lang="tr-TR" dirty="0" smtClean="0"/>
              <a:t>dur. Ancak emrin yerine getirilmesinden doğacak </a:t>
            </a:r>
            <a:r>
              <a:rPr lang="tr-TR" b="1" u="sng" dirty="0" smtClean="0">
                <a:solidFill>
                  <a:srgbClr val="FFFF00"/>
                </a:solidFill>
              </a:rPr>
              <a:t>sorumluluk emri verene ait</a:t>
            </a:r>
            <a:r>
              <a:rPr lang="tr-TR" dirty="0" smtClean="0"/>
              <a:t>tir. (Devlet Memurları Kanunu, Madde 11/2)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Konusu Suç Olan Emrin Yerine Getirilme Yasağı</a:t>
            </a:r>
            <a:endParaRPr lang="tr-TR" b="1" dirty="0"/>
          </a:p>
        </p:txBody>
      </p:sp>
      <p:sp>
        <p:nvSpPr>
          <p:cNvPr id="3" name="2 İçerik Yer Tutucusu"/>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r>
              <a:rPr lang="tr-TR" dirty="0" smtClean="0"/>
              <a:t>Konusu </a:t>
            </a:r>
            <a:r>
              <a:rPr lang="tr-TR" b="1" dirty="0" smtClean="0">
                <a:solidFill>
                  <a:srgbClr val="7030A0"/>
                </a:solidFill>
              </a:rPr>
              <a:t>suç teşkil eden emir, hiçbir suretle yerine getirilmez</a:t>
            </a:r>
            <a:r>
              <a:rPr lang="tr-TR" dirty="0" smtClean="0"/>
              <a:t>; yerine getiren </a:t>
            </a:r>
            <a:r>
              <a:rPr lang="tr-TR" b="1" u="sng" dirty="0" smtClean="0">
                <a:solidFill>
                  <a:srgbClr val="7030A0"/>
                </a:solidFill>
              </a:rPr>
              <a:t>kimse sorumluluktan kurtulamaz</a:t>
            </a:r>
            <a:r>
              <a:rPr lang="tr-TR" dirty="0" smtClean="0"/>
              <a:t>. (Devlet Memurları Kanunu, Madde 11/3)</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Amir – Memur İlişkisi</a:t>
            </a:r>
            <a:endParaRPr lang="tr-TR" dirty="0"/>
          </a:p>
        </p:txBody>
      </p:sp>
      <p:sp>
        <p:nvSpPr>
          <p:cNvPr id="3" name="2 İçerik Yer Tutucusu"/>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tr-TR" dirty="0" smtClean="0"/>
              <a:t>İhbar yükümlülüğünü yerine getiren </a:t>
            </a:r>
            <a:r>
              <a:rPr lang="tr-TR" b="1" dirty="0" smtClean="0">
                <a:solidFill>
                  <a:srgbClr val="C00000"/>
                </a:solidFill>
              </a:rPr>
              <a:t>Devlet memurlarına ihbarlarından dolayı bir ceza verilemez</a:t>
            </a:r>
            <a:r>
              <a:rPr lang="tr-TR" dirty="0" smtClean="0"/>
              <a:t>, doğrudan veya dolaylı olarak </a:t>
            </a:r>
            <a:r>
              <a:rPr lang="tr-TR" b="1" dirty="0" smtClean="0">
                <a:solidFill>
                  <a:srgbClr val="C00000"/>
                </a:solidFill>
              </a:rPr>
              <a:t>hizmet koşulları kısmen de olsa ağırlaştırılamaz ve değiştirilemez</a:t>
            </a:r>
            <a:r>
              <a:rPr lang="tr-TR" dirty="0" smtClean="0"/>
              <a:t>. (Devlet Memurlarının Şikayet ve Müracaatları Hakkında Yönetmelik, Madde 14/2)</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Devlet Memurunun Kuruma Verdiği Zararı Karşılama Zorunluluğu</a:t>
            </a:r>
            <a:endParaRPr lang="tr-TR" b="1" dirty="0"/>
          </a:p>
        </p:txBody>
      </p:sp>
      <p:sp>
        <p:nvSpPr>
          <p:cNvPr id="3" name="2 İçerik Yer Tutucusu"/>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tr-TR" dirty="0" smtClean="0"/>
              <a:t>Devlet memurunun kasıt, kusur, ihmal veya tedbirsizliği sonucu idare zarara uğratılmışsa, bu </a:t>
            </a:r>
            <a:r>
              <a:rPr lang="tr-TR" b="1" dirty="0" smtClean="0">
                <a:solidFill>
                  <a:srgbClr val="FFFF00"/>
                </a:solidFill>
              </a:rPr>
              <a:t>zararın ilgili memur tarafından rayiç bedeli üzerinden ödenmesi esas</a:t>
            </a:r>
            <a:r>
              <a:rPr lang="tr-TR" dirty="0" smtClean="0"/>
              <a:t>tır. (Devlet Memurları Kanunu, Madde 12/2)</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
            </a:r>
            <a:br>
              <a:rPr lang="tr-TR" i="1" dirty="0" smtClean="0"/>
            </a:br>
            <a:r>
              <a:rPr lang="tr-TR" b="1" dirty="0" smtClean="0"/>
              <a:t>Zararların Tazmini İçin Gerekli Şartlar</a:t>
            </a:r>
            <a:r>
              <a:rPr lang="tr-TR" i="1" dirty="0" smtClean="0"/>
              <a:t/>
            </a:r>
            <a:br>
              <a:rPr lang="tr-TR" i="1" dirty="0" smtClean="0"/>
            </a:br>
            <a:endParaRPr lang="tr-TR" dirty="0"/>
          </a:p>
        </p:txBody>
      </p:sp>
      <p:sp>
        <p:nvSpPr>
          <p:cNvPr id="3" name="2 İçerik Yer Tutucusu"/>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10000"/>
          </a:bodyPr>
          <a:lstStyle/>
          <a:p>
            <a:r>
              <a:rPr lang="tr-TR" b="1" dirty="0" smtClean="0"/>
              <a:t>Memurların zararları tazmin mükellefiyetinin doğması için;</a:t>
            </a:r>
          </a:p>
          <a:p>
            <a:pPr marL="514350" indent="-514350">
              <a:buFont typeface="+mj-lt"/>
              <a:buAutoNum type="alphaLcParenR"/>
            </a:pPr>
            <a:r>
              <a:rPr lang="tr-TR" b="1" dirty="0" smtClean="0">
                <a:solidFill>
                  <a:srgbClr val="FFFF00"/>
                </a:solidFill>
              </a:rPr>
              <a:t>Zararın mevcut olması</a:t>
            </a:r>
            <a:r>
              <a:rPr lang="tr-TR" dirty="0" smtClean="0"/>
              <a:t>,</a:t>
            </a:r>
          </a:p>
          <a:p>
            <a:pPr marL="514350" indent="-514350">
              <a:buFont typeface="+mj-lt"/>
              <a:buAutoNum type="alphaLcParenR"/>
            </a:pPr>
            <a:r>
              <a:rPr lang="tr-TR" dirty="0" smtClean="0"/>
              <a:t>Zararın doğrudan doğruya </a:t>
            </a:r>
            <a:r>
              <a:rPr lang="tr-TR" b="1" dirty="0" smtClean="0">
                <a:solidFill>
                  <a:srgbClr val="FFFF00"/>
                </a:solidFill>
              </a:rPr>
              <a:t>memurun fiilinden doğması</a:t>
            </a:r>
            <a:r>
              <a:rPr lang="tr-TR" dirty="0" smtClean="0"/>
              <a:t>,</a:t>
            </a:r>
          </a:p>
          <a:p>
            <a:pPr marL="514350" indent="-514350">
              <a:buFont typeface="+mj-lt"/>
              <a:buAutoNum type="alphaLcParenR"/>
            </a:pPr>
            <a:r>
              <a:rPr lang="tr-TR" dirty="0" smtClean="0"/>
              <a:t>Zararın </a:t>
            </a:r>
            <a:r>
              <a:rPr lang="tr-TR" b="1" dirty="0" smtClean="0">
                <a:solidFill>
                  <a:srgbClr val="FFFF00"/>
                </a:solidFill>
              </a:rPr>
              <a:t>mücbir sebepten hasıl olmaması</a:t>
            </a:r>
            <a:r>
              <a:rPr lang="tr-TR" dirty="0" smtClean="0"/>
              <a:t>, şarttır.</a:t>
            </a:r>
            <a:r>
              <a:rPr lang="tr-TR" b="1" dirty="0" smtClean="0"/>
              <a:t> </a:t>
            </a:r>
            <a:r>
              <a:rPr lang="tr-TR" dirty="0" smtClean="0"/>
              <a:t>(Devlete ve Kişilere Memurlarca Verilen Zararların Nevi ve Miktarlarının Tespiti, Takibi, Amirlerinin Sorumlulukları, Yapılacak Diğer İşlemler Hakkında Yönetmelik, Madde 6)</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Kuruma Verdiği Zararı Ödemek İstemeyen Memura Yaptırım</a:t>
            </a:r>
            <a:endParaRPr lang="tr-TR" b="1" dirty="0"/>
          </a:p>
        </p:txBody>
      </p:sp>
      <p:sp>
        <p:nvSpPr>
          <p:cNvPr id="3" name="2 İçerik Yer Tutucusu"/>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normAutofit lnSpcReduction="10000"/>
          </a:bodyPr>
          <a:lstStyle/>
          <a:p>
            <a:r>
              <a:rPr lang="tr-TR" dirty="0" smtClean="0"/>
              <a:t>İdareye verdikleri zararı ödemeyi kabul etmeyen memurlar hakkında genel hükümlere göre </a:t>
            </a:r>
            <a:r>
              <a:rPr lang="tr-TR" b="1" dirty="0" smtClean="0">
                <a:solidFill>
                  <a:srgbClr val="7030A0"/>
                </a:solidFill>
              </a:rPr>
              <a:t>takibat yapılmak ve dava açılmak üzere zarara ait bütün bilgi ve belgeler kurum ve kuruluşun en üst yöneticilerince konuyla ilgili mercilere gönderilir</a:t>
            </a:r>
            <a:r>
              <a:rPr lang="tr-TR" dirty="0" smtClean="0"/>
              <a:t>. (Devlete ve Kişilere Memurlarca Verilen Zararların Nevi ve Miktarlarının Tespiti, Takibi, Amirlerinin Sorumlulukları, Yapılacak Diğer İşlemler Hakkında Yönetmelik, Madde 10/4)</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Mal bildiriminde Bulunma Zorunluluğu</a:t>
            </a:r>
            <a:endParaRPr lang="tr-TR" b="1" dirty="0"/>
          </a:p>
        </p:txBody>
      </p:sp>
      <p:sp>
        <p:nvSpPr>
          <p:cNvPr id="3" name="2 İçerik Yer Tutucusu"/>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tr-TR" dirty="0" smtClean="0"/>
              <a:t>Devlet memurları, </a:t>
            </a:r>
            <a:r>
              <a:rPr lang="tr-TR" b="1" dirty="0" smtClean="0">
                <a:solidFill>
                  <a:srgbClr val="FFFF00"/>
                </a:solidFill>
              </a:rPr>
              <a:t>kendileriyle, eşlerine ve velayetleri altındaki çocuklarına ait </a:t>
            </a:r>
            <a:r>
              <a:rPr lang="tr-TR" dirty="0" smtClean="0"/>
              <a:t>taşınır ve taşınmaz malları, </a:t>
            </a:r>
            <a:r>
              <a:rPr lang="tr-TR" b="1" u="sng" dirty="0" smtClean="0">
                <a:solidFill>
                  <a:srgbClr val="FFFF00"/>
                </a:solidFill>
              </a:rPr>
              <a:t>alacak ve borçları </a:t>
            </a:r>
            <a:r>
              <a:rPr lang="tr-TR" dirty="0" smtClean="0"/>
              <a:t>hakkında, özel kanunda yazılı hükümler uyarınca, </a:t>
            </a:r>
            <a:r>
              <a:rPr lang="tr-TR" b="1" dirty="0" smtClean="0">
                <a:solidFill>
                  <a:srgbClr val="FFFF00"/>
                </a:solidFill>
              </a:rPr>
              <a:t>mal bildirimi verirler</a:t>
            </a:r>
            <a:r>
              <a:rPr lang="tr-TR" dirty="0" smtClean="0"/>
              <a:t>. (Devlet Memurları Kanunu, Madde 14)</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ÖNSÖZ</a:t>
            </a:r>
            <a:endParaRPr lang="tr-TR" dirty="0"/>
          </a:p>
        </p:txBody>
      </p:sp>
      <p:sp>
        <p:nvSpPr>
          <p:cNvPr id="3" name="2 İçerik Yer Tutucusu"/>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tr-TR" dirty="0" smtClean="0"/>
              <a:t>Değerli arkadaşlar, konuşmamıza başlamadan önce bir kavramı sizlere hatırlatmakta yarar görüyoruz.</a:t>
            </a:r>
          </a:p>
          <a:p>
            <a:r>
              <a:rPr lang="tr-TR" b="1" u="sng" dirty="0" smtClean="0">
                <a:solidFill>
                  <a:srgbClr val="FFFF00"/>
                </a:solidFill>
              </a:rPr>
              <a:t>Mevzuat</a:t>
            </a:r>
            <a:r>
              <a:rPr lang="tr-TR" dirty="0" smtClean="0"/>
              <a:t>, yürürlükte olan yazılı hukuk kurallarını ifade eden bir kavramdır. Bunu şunun için söylüyoruz; takdir edersiniz ki bizi ilgilendiren yürürlükte olan hukuk kurallarıdır.</a:t>
            </a:r>
          </a:p>
          <a:p>
            <a:endParaRPr lang="tr-TR" dirty="0"/>
          </a:p>
        </p:txBody>
      </p:sp>
      <p:sp>
        <p:nvSpPr>
          <p:cNvPr id="4" name="3 Sağ Ok"/>
          <p:cNvSpPr/>
          <p:nvPr/>
        </p:nvSpPr>
        <p:spPr>
          <a:xfrm>
            <a:off x="7740352" y="5589240"/>
            <a:ext cx="978408" cy="484632"/>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tr-T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Basına Bilgi veya Demeç Verme Yasağı</a:t>
            </a:r>
            <a:endParaRPr lang="tr-TR" b="1" dirty="0"/>
          </a:p>
        </p:txBody>
      </p:sp>
      <p:sp>
        <p:nvSpPr>
          <p:cNvPr id="3" name="2 İçerik Yer Tutucusu"/>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tr-TR" dirty="0" smtClean="0"/>
              <a:t>Devlet Memurları, kamu görevleri hakkında </a:t>
            </a:r>
            <a:r>
              <a:rPr lang="tr-TR" b="1" dirty="0" smtClean="0">
                <a:solidFill>
                  <a:srgbClr val="C00000"/>
                </a:solidFill>
              </a:rPr>
              <a:t>basına, haber ajanslarına veya radyo ve televizyon kurumlarına bilgi veya demeç veremezler</a:t>
            </a:r>
            <a:r>
              <a:rPr lang="tr-TR" dirty="0" smtClean="0"/>
              <a:t>. Bu konuda gerekli bilgi ancak bakanın yetkili kılacağı görevli illerde valiler veya yetkili kılacağı görevli tarafından verilebilir. (Devlet Memurları Kanunu, Madde 15)</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Devlet Memurunun Kanuni Güvencesi</a:t>
            </a:r>
            <a:endParaRPr lang="tr-TR" b="1" dirty="0"/>
          </a:p>
        </p:txBody>
      </p:sp>
      <p:sp>
        <p:nvSpPr>
          <p:cNvPr id="3" name="2 İçerik Yer Tutucusu"/>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tr-TR" b="1" u="sng" dirty="0" smtClean="0">
                <a:solidFill>
                  <a:srgbClr val="FFFF00"/>
                </a:solidFill>
              </a:rPr>
              <a:t>Kanunlarda yazılı haller dışında </a:t>
            </a:r>
            <a:r>
              <a:rPr lang="tr-TR" dirty="0" smtClean="0"/>
              <a:t>Devlet memurunun </a:t>
            </a:r>
            <a:r>
              <a:rPr lang="tr-TR" b="1" dirty="0" smtClean="0">
                <a:solidFill>
                  <a:srgbClr val="FFFF00"/>
                </a:solidFill>
              </a:rPr>
              <a:t>memurluğuna son verilmez, aylık ve başka hakları elinden alınamaz</a:t>
            </a:r>
            <a:r>
              <a:rPr lang="tr-TR" dirty="0" smtClean="0"/>
              <a:t>. (Devlet Memurları Kanunu, Madde 18)</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Şikayet ve Dava Açma Hakkı</a:t>
            </a:r>
            <a:endParaRPr lang="tr-TR" b="1" dirty="0"/>
          </a:p>
        </p:txBody>
      </p:sp>
      <p:sp>
        <p:nvSpPr>
          <p:cNvPr id="3" name="2 İçerik Yer Tutucusu"/>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2500" lnSpcReduction="10000"/>
          </a:bodyPr>
          <a:lstStyle/>
          <a:p>
            <a:r>
              <a:rPr lang="tr-TR" dirty="0" smtClean="0"/>
              <a:t>Devlet memurları kurumlarıyla ilgili resmi ve şahsi işlerinden dolayı müracaat; amirleri veya kurumları tarafından </a:t>
            </a:r>
            <a:r>
              <a:rPr lang="tr-TR" b="1" dirty="0" smtClean="0">
                <a:solidFill>
                  <a:srgbClr val="FFFF00"/>
                </a:solidFill>
              </a:rPr>
              <a:t>kendilerine uygulanan idari eylem ve işlemlerden dolayı şikayet ve dava açma hakkına sahip</a:t>
            </a:r>
            <a:r>
              <a:rPr lang="tr-TR" dirty="0" smtClean="0"/>
              <a:t>tirler. (Devlet Memurları Kanunu, Madde 21/1)</a:t>
            </a:r>
          </a:p>
          <a:p>
            <a:r>
              <a:rPr lang="tr-TR" dirty="0" smtClean="0"/>
              <a:t>Müracaat ve </a:t>
            </a:r>
            <a:r>
              <a:rPr lang="tr-TR" b="1" dirty="0" smtClean="0">
                <a:solidFill>
                  <a:srgbClr val="FFFF00"/>
                </a:solidFill>
              </a:rPr>
              <a:t>şikayetler söz veya yazı ile en yakın amirden başlayarak silsile yolu ile </a:t>
            </a:r>
            <a:r>
              <a:rPr lang="tr-TR" b="1" u="sng" dirty="0" smtClean="0">
                <a:solidFill>
                  <a:srgbClr val="FFFF00"/>
                </a:solidFill>
              </a:rPr>
              <a:t>şikayet edilen amirler atlanarak </a:t>
            </a:r>
            <a:r>
              <a:rPr lang="tr-TR" dirty="0" smtClean="0"/>
              <a:t>yapılır. (Devlet Memurları Kanunu, Madde 21/2)</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Şikayet Edenin Sorumluluğu </a:t>
            </a:r>
            <a:endParaRPr lang="tr-TR" b="1" dirty="0"/>
          </a:p>
        </p:txBody>
      </p:sp>
      <p:sp>
        <p:nvSpPr>
          <p:cNvPr id="3" name="2 İçerik Yer Tutucusu"/>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tr-TR" dirty="0" smtClean="0"/>
              <a:t>Şikayet haklarını kullanan </a:t>
            </a:r>
            <a:r>
              <a:rPr lang="tr-TR" b="1" dirty="0" smtClean="0">
                <a:solidFill>
                  <a:srgbClr val="C00000"/>
                </a:solidFill>
              </a:rPr>
              <a:t>Devlet Memurlarına şikayetlerinden dolayı bir ceza verilemez</a:t>
            </a:r>
            <a:r>
              <a:rPr lang="tr-TR" dirty="0" smtClean="0"/>
              <a:t>. Ancak, şikayet haklarını bu Yönetmelikte tespit edilen usul ve esaslara aykırı surette kullananların veya her ne surette olursa olsun </a:t>
            </a:r>
            <a:r>
              <a:rPr lang="tr-TR" b="1" dirty="0" smtClean="0">
                <a:solidFill>
                  <a:srgbClr val="C00000"/>
                </a:solidFill>
              </a:rPr>
              <a:t>bu haklarını kullanırken bir suç işleyenlerin sorumlulukları saklı</a:t>
            </a:r>
            <a:r>
              <a:rPr lang="tr-TR" dirty="0" smtClean="0"/>
              <a:t>dır. (Devlet Memurlarının Şikayet ve Müracaatları Hakkında Yönetmelik, Madde 10)</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İsnat ve İftiralara Karşı Koruma </a:t>
            </a:r>
            <a:endParaRPr lang="tr-TR" b="1" dirty="0"/>
          </a:p>
        </p:txBody>
      </p:sp>
      <p:sp>
        <p:nvSpPr>
          <p:cNvPr id="3" name="2 İçerik Yer Tutucusu"/>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normAutofit lnSpcReduction="10000"/>
          </a:bodyPr>
          <a:lstStyle/>
          <a:p>
            <a:r>
              <a:rPr lang="tr-TR" dirty="0" smtClean="0"/>
              <a:t>Devlet memurları hakkındaki </a:t>
            </a:r>
            <a:r>
              <a:rPr lang="tr-TR" b="1" dirty="0" smtClean="0">
                <a:solidFill>
                  <a:srgbClr val="7030A0"/>
                </a:solidFill>
              </a:rPr>
              <a:t>ihbar ve şikayetler, garaz veya mücerret hakaret için, uydurma bir suç</a:t>
            </a:r>
            <a:r>
              <a:rPr lang="tr-TR" dirty="0" smtClean="0"/>
              <a:t> isnadı suretiyle yapıldığı ve soruşturma veya yargılamanın tabi olduğu kanuni işlem sonucunda </a:t>
            </a:r>
            <a:r>
              <a:rPr lang="tr-TR" b="1" u="sng" dirty="0" smtClean="0">
                <a:solidFill>
                  <a:srgbClr val="7030A0"/>
                </a:solidFill>
              </a:rPr>
              <a:t>bu isnat sabit olmadığı takdirde</a:t>
            </a:r>
            <a:r>
              <a:rPr lang="tr-TR" dirty="0" smtClean="0"/>
              <a:t>, merkezde bu memurun en büyük amiri, illerde </a:t>
            </a:r>
            <a:r>
              <a:rPr lang="tr-TR" b="1" dirty="0" smtClean="0">
                <a:solidFill>
                  <a:srgbClr val="7030A0"/>
                </a:solidFill>
              </a:rPr>
              <a:t>valiler, isnatta bulunanlar hakkında kamu davası açılmasını Cumhuriyet Savcılığından isterler</a:t>
            </a:r>
            <a:r>
              <a:rPr lang="tr-TR" dirty="0" smtClean="0"/>
              <a:t>. (Devlet Memurları Kanunu, Madde 25)</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Ticaret ve Diğer Kazanç Getirici Faaliyetlerde Bulunma Yasağı</a:t>
            </a:r>
            <a:endParaRPr lang="tr-TR" b="1" dirty="0"/>
          </a:p>
        </p:txBody>
      </p:sp>
      <p:sp>
        <p:nvSpPr>
          <p:cNvPr id="3" name="2 İçerik Yer Tutucusu"/>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r>
              <a:rPr lang="tr-TR" dirty="0" smtClean="0"/>
              <a:t>Memurlar Türk Ticaret Kanununa göre </a:t>
            </a:r>
            <a:r>
              <a:rPr lang="tr-TR" b="1" dirty="0" smtClean="0">
                <a:solidFill>
                  <a:srgbClr val="FFFF00"/>
                </a:solidFill>
              </a:rPr>
              <a:t>(Tacir) veya (Esnaf) sayılmalarını gerektirecek bir faaliyette bulunamaz</a:t>
            </a:r>
            <a:r>
              <a:rPr lang="tr-TR" dirty="0" smtClean="0"/>
              <a:t>, ticaret ve sanayi müesseselerinde görev alamaz, ticari mümessil veya ticari vekil veya </a:t>
            </a:r>
            <a:r>
              <a:rPr lang="tr-TR" dirty="0" err="1" smtClean="0"/>
              <a:t>kollektif</a:t>
            </a:r>
            <a:r>
              <a:rPr lang="tr-TR" dirty="0" smtClean="0"/>
              <a:t> şirketlerde ortak veya komandit şirkette komandite </a:t>
            </a:r>
            <a:r>
              <a:rPr lang="tr-TR" b="1" dirty="0" smtClean="0">
                <a:solidFill>
                  <a:srgbClr val="FFFF00"/>
                </a:solidFill>
              </a:rPr>
              <a:t>ortak olamazlar</a:t>
            </a:r>
            <a:r>
              <a:rPr lang="tr-TR" dirty="0" smtClean="0"/>
              <a:t>. (Görevli oldukları kurumların iştiraklerinde kurumlarını temsilen alacakları görevler hariç). </a:t>
            </a:r>
            <a:endParaRPr lang="tr-TR" dirty="0"/>
          </a:p>
        </p:txBody>
      </p:sp>
      <p:sp>
        <p:nvSpPr>
          <p:cNvPr id="4" name="3 Sağ Ok"/>
          <p:cNvSpPr/>
          <p:nvPr/>
        </p:nvSpPr>
        <p:spPr>
          <a:xfrm>
            <a:off x="7668344" y="5589240"/>
            <a:ext cx="978408" cy="484632"/>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Ticaret ve Diğer Kazanç Getirici Faaliyetlerde Bulunma Yasağı</a:t>
            </a:r>
            <a:endParaRPr lang="tr-TR" dirty="0"/>
          </a:p>
        </p:txBody>
      </p:sp>
      <p:sp>
        <p:nvSpPr>
          <p:cNvPr id="3" name="2 İçerik Yer Tutucusu"/>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lstStyle/>
          <a:p>
            <a:r>
              <a:rPr lang="tr-TR" dirty="0" smtClean="0"/>
              <a:t>Memurlar, mesleki faaliyette veya serbest meslek icrasında bulunmak üzere </a:t>
            </a:r>
            <a:r>
              <a:rPr lang="tr-TR" b="1" dirty="0" smtClean="0">
                <a:solidFill>
                  <a:srgbClr val="FFFF00"/>
                </a:solidFill>
              </a:rPr>
              <a:t>ofis, büro, muayenehane ve benzeri yerler açamaz</a:t>
            </a:r>
            <a:r>
              <a:rPr lang="tr-TR" dirty="0" smtClean="0"/>
              <a:t>; gerçek kişilere, özel hukuk tüzel kişilerine veya kamu kurumu niteliğindeki meslek kuruluşlarına ait </a:t>
            </a:r>
            <a:r>
              <a:rPr lang="tr-TR" b="1" dirty="0" smtClean="0">
                <a:solidFill>
                  <a:srgbClr val="FFFF00"/>
                </a:solidFill>
              </a:rPr>
              <a:t>herhangi bir iş yerinde </a:t>
            </a:r>
            <a:r>
              <a:rPr lang="tr-TR" dirty="0" smtClean="0"/>
              <a:t>veya vakıf yükseköğretim kurumlarında </a:t>
            </a:r>
            <a:r>
              <a:rPr lang="tr-TR" b="1" dirty="0" smtClean="0">
                <a:solidFill>
                  <a:srgbClr val="FFFF00"/>
                </a:solidFill>
              </a:rPr>
              <a:t>çalışamaz</a:t>
            </a:r>
            <a:r>
              <a:rPr lang="tr-TR" dirty="0" smtClean="0"/>
              <a:t>. (Devlet Memurları Kanunu, Madde 28)</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Hediye Alma, Menfaat Sağlama Yasağı</a:t>
            </a:r>
            <a:endParaRPr lang="tr-TR" b="1" dirty="0"/>
          </a:p>
        </p:txBody>
      </p:sp>
      <p:sp>
        <p:nvSpPr>
          <p:cNvPr id="3" name="2 İçerik Yer Tutucusu"/>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tr-TR" dirty="0" smtClean="0"/>
              <a:t>Devlet memurlarının doğrudan doğruya veya aracı eliyle hediye istemeleri ve </a:t>
            </a:r>
            <a:r>
              <a:rPr lang="tr-TR" b="1" u="sng" dirty="0" smtClean="0">
                <a:solidFill>
                  <a:srgbClr val="C00000"/>
                </a:solidFill>
              </a:rPr>
              <a:t>görevleri sırasında olmasa dahi </a:t>
            </a:r>
            <a:r>
              <a:rPr lang="tr-TR" dirty="0" smtClean="0"/>
              <a:t>menfaat sağlama amacı ile </a:t>
            </a:r>
            <a:r>
              <a:rPr lang="tr-TR" b="1" dirty="0" smtClean="0">
                <a:solidFill>
                  <a:srgbClr val="C00000"/>
                </a:solidFill>
              </a:rPr>
              <a:t>hediye kabul etmeleri veya iş sahiplerinden borç para istemeleri ve almaları yasak</a:t>
            </a:r>
            <a:r>
              <a:rPr lang="tr-TR" dirty="0" smtClean="0"/>
              <a:t>tır. (Devlet Memurları Kanunu, Madde 29)</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Gizli Bilgileri Açıklama Yasağı</a:t>
            </a:r>
            <a:endParaRPr lang="tr-TR" b="1" dirty="0"/>
          </a:p>
        </p:txBody>
      </p:sp>
      <p:sp>
        <p:nvSpPr>
          <p:cNvPr id="3" name="2 İçerik Yer Tutucusu"/>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tr-TR" dirty="0" smtClean="0"/>
              <a:t>Devlet memurlarının kamu hizmetleri ile ilgili gizli bilgileri </a:t>
            </a:r>
            <a:r>
              <a:rPr lang="tr-TR" b="1" u="sng" dirty="0" smtClean="0">
                <a:solidFill>
                  <a:srgbClr val="FFFF00"/>
                </a:solidFill>
              </a:rPr>
              <a:t>görevlerinden ayrılmış bile olsalar</a:t>
            </a:r>
            <a:r>
              <a:rPr lang="tr-TR" dirty="0" smtClean="0"/>
              <a:t>, </a:t>
            </a:r>
            <a:r>
              <a:rPr lang="tr-TR" b="1" dirty="0" smtClean="0">
                <a:solidFill>
                  <a:srgbClr val="FFFF00"/>
                </a:solidFill>
              </a:rPr>
              <a:t>yetkili bakanın yazılı izni olmadıkça açıklamaları yasak</a:t>
            </a:r>
            <a:r>
              <a:rPr lang="tr-TR" dirty="0" smtClean="0"/>
              <a:t>tır. (Devlet Memurları Kanunu, Madde 31)</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dirty="0" smtClean="0"/>
              <a:t>Ortaokul veya Lisenin Normal Öğrenimden Fazla Olması Halinde Kademe İlerlemesi Hakkı</a:t>
            </a:r>
            <a:endParaRPr lang="tr-TR" sz="3200" b="1" dirty="0"/>
          </a:p>
        </p:txBody>
      </p:sp>
      <p:sp>
        <p:nvSpPr>
          <p:cNvPr id="3" name="2 İçerik Yer Tutucusu"/>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tr-TR" dirty="0" smtClean="0"/>
              <a:t>Ortaokul ve dengi, lise ve dengi okulların, </a:t>
            </a:r>
            <a:r>
              <a:rPr lang="tr-TR" b="1" dirty="0" smtClean="0">
                <a:solidFill>
                  <a:srgbClr val="FFFF00"/>
                </a:solidFill>
              </a:rPr>
              <a:t>normal öğrenim süresinden fazla olması halinde</a:t>
            </a:r>
            <a:r>
              <a:rPr lang="tr-TR" dirty="0" smtClean="0"/>
              <a:t>, başarılı her öğrenim yılı için </a:t>
            </a:r>
            <a:r>
              <a:rPr lang="tr-TR" b="1" u="sng" dirty="0" smtClean="0">
                <a:solidFill>
                  <a:srgbClr val="FFFF00"/>
                </a:solidFill>
              </a:rPr>
              <a:t>bir kademe ilerlemesi</a:t>
            </a:r>
            <a:r>
              <a:rPr lang="tr-TR" dirty="0" smtClean="0"/>
              <a:t> uygulanır. (Devlet Memurları Kanunu, Madde 36/A,6-b)</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ÖNSÖZ</a:t>
            </a:r>
            <a:endParaRPr lang="tr-TR" dirty="0"/>
          </a:p>
        </p:txBody>
      </p:sp>
      <p:sp>
        <p:nvSpPr>
          <p:cNvPr id="3" name="2 İçerik Yer Tutucusu"/>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tr-TR" dirty="0" smtClean="0"/>
              <a:t>Biz de bugün burada yürürlükte olan yazılı hukuk kurallarından yani mevzuatımızdan yaptığımız tarama sonucunda özellikle bizleri ilgilendiren bazı bilgileri sizlerle paylaşmak istedik.</a:t>
            </a:r>
          </a:p>
          <a:p>
            <a:r>
              <a:rPr lang="tr-TR" dirty="0" smtClean="0"/>
              <a:t>Sizler için yararlı bir çalışma yapmış olmayı umuyor; saygı ve sevgilerimizi sunuyoruz.</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Bir Yıl Süreli Mesleki Hizmet İçi Eğitim Kurslarını Tamamlayanların Kademe İlerlemesi Hakkı</a:t>
            </a:r>
            <a:endParaRPr lang="tr-TR" sz="3200" b="1" dirty="0"/>
          </a:p>
        </p:txBody>
      </p:sp>
      <p:sp>
        <p:nvSpPr>
          <p:cNvPr id="3" name="2 İçerik Yer Tutucusu"/>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tr-TR" dirty="0" smtClean="0"/>
              <a:t>Lise ve dengi okulları bitirdikten sonra </a:t>
            </a:r>
            <a:r>
              <a:rPr lang="tr-TR" b="1" dirty="0" smtClean="0">
                <a:solidFill>
                  <a:srgbClr val="7030A0"/>
                </a:solidFill>
              </a:rPr>
              <a:t>memurlukları sırasında </a:t>
            </a:r>
            <a:r>
              <a:rPr lang="tr-TR" dirty="0" smtClean="0"/>
              <a:t>Milli Eğitim Bakanlığınca belli edilen ve kurumlarınca düzenlenen </a:t>
            </a:r>
            <a:r>
              <a:rPr lang="tr-TR" b="1" dirty="0" smtClean="0">
                <a:solidFill>
                  <a:srgbClr val="7030A0"/>
                </a:solidFill>
              </a:rPr>
              <a:t>bir yıl süreli mesleki hizmet içi eğitim kurslarını tamamlayanların </a:t>
            </a:r>
            <a:r>
              <a:rPr lang="tr-TR" dirty="0" smtClean="0"/>
              <a:t>bulundukları derece ve kademelere </a:t>
            </a:r>
            <a:r>
              <a:rPr lang="tr-TR" b="1" dirty="0" smtClean="0">
                <a:solidFill>
                  <a:srgbClr val="7030A0"/>
                </a:solidFill>
              </a:rPr>
              <a:t>bir kademe ilave </a:t>
            </a:r>
            <a:r>
              <a:rPr lang="tr-TR" dirty="0" smtClean="0"/>
              <a:t>edilir. (Devlet Memurları Kanunu, Madde 36/A,12-b)</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Memuriyetten  Önce Özel Okullarda Çalışanların Hakları</a:t>
            </a:r>
            <a:endParaRPr lang="tr-TR" b="1" dirty="0"/>
          </a:p>
        </p:txBody>
      </p:sp>
      <p:sp>
        <p:nvSpPr>
          <p:cNvPr id="3" name="2 İçerik Yer Tutucusu"/>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r>
              <a:rPr lang="tr-TR" dirty="0" smtClean="0"/>
              <a:t>Özel okullarda öğretmenlik veya yöneticilik yaptıktan sonra Milli Eğitim Bakanlığı emrinde memuriyet kabul edenlerin </a:t>
            </a:r>
            <a:r>
              <a:rPr lang="tr-TR" b="1" dirty="0" smtClean="0">
                <a:solidFill>
                  <a:srgbClr val="FFFF00"/>
                </a:solidFill>
              </a:rPr>
              <a:t>özel okullarda geçen hizmet sürelerinin 2/3 ünün her yılı bir kademe ilerlemesi</a:t>
            </a:r>
            <a:r>
              <a:rPr lang="tr-TR" dirty="0" smtClean="0"/>
              <a:t>ne ve her üç yılı bir derece yükselmesine esas olacak şekilde değerlendirilir. (Devlet Memurları Kanunu, Madde 36/C-5)</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Memuriyete Girişte Yaş</a:t>
            </a:r>
            <a:endParaRPr lang="tr-TR" b="1" dirty="0"/>
          </a:p>
        </p:txBody>
      </p:sp>
      <p:sp>
        <p:nvSpPr>
          <p:cNvPr id="3" name="2 İçerik Yer Tutucusu"/>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normAutofit lnSpcReduction="10000"/>
          </a:bodyPr>
          <a:lstStyle/>
          <a:p>
            <a:r>
              <a:rPr lang="tr-TR" dirty="0" smtClean="0"/>
              <a:t>Genel olarak 18 yaşını tamamlayanlar Devlet memuru olabilirler. (Devlet Memurları Kanunu, Madde 40/1)</a:t>
            </a:r>
          </a:p>
          <a:p>
            <a:r>
              <a:rPr lang="tr-TR" dirty="0" smtClean="0">
                <a:solidFill>
                  <a:srgbClr val="FFFF00"/>
                </a:solidFill>
              </a:rPr>
              <a:t>Bir meslek veya sanat okulunu bitirenler </a:t>
            </a:r>
            <a:r>
              <a:rPr lang="tr-TR" b="1" dirty="0" smtClean="0">
                <a:solidFill>
                  <a:srgbClr val="FFFF00"/>
                </a:solidFill>
              </a:rPr>
              <a:t>en az 15 yaşını doldurmuş olmak</a:t>
            </a:r>
            <a:r>
              <a:rPr lang="tr-TR" dirty="0" smtClean="0"/>
              <a:t> ve Türk Medeni Kanununun 12 </a:t>
            </a:r>
            <a:r>
              <a:rPr lang="tr-TR" dirty="0" err="1" smtClean="0"/>
              <a:t>nci</a:t>
            </a:r>
            <a:r>
              <a:rPr lang="tr-TR" dirty="0" smtClean="0"/>
              <a:t> maddesine göre </a:t>
            </a:r>
            <a:r>
              <a:rPr lang="tr-TR" b="1" dirty="0" err="1" smtClean="0">
                <a:solidFill>
                  <a:srgbClr val="FFFF00"/>
                </a:solidFill>
              </a:rPr>
              <a:t>kazai</a:t>
            </a:r>
            <a:r>
              <a:rPr lang="tr-TR" b="1" dirty="0" smtClean="0">
                <a:solidFill>
                  <a:srgbClr val="FFFF00"/>
                </a:solidFill>
              </a:rPr>
              <a:t> rüşt kararı almak </a:t>
            </a:r>
            <a:r>
              <a:rPr lang="tr-TR" b="1" dirty="0" err="1" smtClean="0">
                <a:solidFill>
                  <a:srgbClr val="FFFF00"/>
                </a:solidFill>
              </a:rPr>
              <a:t>şartiyle</a:t>
            </a:r>
            <a:r>
              <a:rPr lang="tr-TR" b="1" dirty="0" smtClean="0">
                <a:solidFill>
                  <a:srgbClr val="FFFF00"/>
                </a:solidFill>
              </a:rPr>
              <a:t> Devlet memurluklarına atanabilirler</a:t>
            </a:r>
            <a:r>
              <a:rPr lang="tr-TR" dirty="0" smtClean="0"/>
              <a:t>. (Devlet Memurları Kanunu, Madde 40/2)</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dirty="0" smtClean="0"/>
              <a:t>Memurun Başka Sınıfta ve Derecesinin Altında Bir Görevde Çalıştırılma Yasağı</a:t>
            </a:r>
            <a:endParaRPr lang="tr-TR" sz="3600" b="1" dirty="0"/>
          </a:p>
        </p:txBody>
      </p:sp>
      <p:sp>
        <p:nvSpPr>
          <p:cNvPr id="3" name="2 İçerik Yer Tutucusu"/>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lstStyle/>
          <a:p>
            <a:r>
              <a:rPr lang="tr-TR" dirty="0" smtClean="0"/>
              <a:t>Hiç bir memur </a:t>
            </a:r>
            <a:r>
              <a:rPr lang="tr-TR" b="1" dirty="0" smtClean="0">
                <a:solidFill>
                  <a:srgbClr val="C00000"/>
                </a:solidFill>
              </a:rPr>
              <a:t>sınıfının dışında ve sınıfının içindeki derecesinin altında </a:t>
            </a:r>
            <a:r>
              <a:rPr lang="tr-TR" dirty="0" smtClean="0"/>
              <a:t>bir derecenin görevinde </a:t>
            </a:r>
            <a:r>
              <a:rPr lang="tr-TR" b="1" dirty="0" smtClean="0">
                <a:solidFill>
                  <a:srgbClr val="C00000"/>
                </a:solidFill>
              </a:rPr>
              <a:t>çalıştırılamaz</a:t>
            </a:r>
            <a:r>
              <a:rPr lang="tr-TR" dirty="0" smtClean="0"/>
              <a:t>. (Devlet Memurları Kanunu, Madde 45/1)</a:t>
            </a:r>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Atamalarda Görev Yerine Hareket </a:t>
            </a:r>
            <a:br>
              <a:rPr lang="tr-TR" b="1" dirty="0" smtClean="0"/>
            </a:br>
            <a:r>
              <a:rPr lang="tr-TR" b="1" dirty="0" smtClean="0"/>
              <a:t>ve İşe Başlama Süresi</a:t>
            </a:r>
            <a:endParaRPr lang="tr-TR" b="1" dirty="0"/>
          </a:p>
        </p:txBody>
      </p:sp>
      <p:sp>
        <p:nvSpPr>
          <p:cNvPr id="3" name="2 İçerik Yer Tutucusu"/>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normAutofit lnSpcReduction="10000"/>
          </a:bodyPr>
          <a:lstStyle/>
          <a:p>
            <a:r>
              <a:rPr lang="tr-TR" b="1" dirty="0" smtClean="0">
                <a:solidFill>
                  <a:srgbClr val="FFFF00"/>
                </a:solidFill>
              </a:rPr>
              <a:t>Aynı yerde</a:t>
            </a:r>
            <a:r>
              <a:rPr lang="tr-TR" dirty="0" smtClean="0"/>
              <a:t>ki görevlere atananlar atama emirlerinin kendilerine </a:t>
            </a:r>
            <a:r>
              <a:rPr lang="tr-TR" b="1" dirty="0" smtClean="0">
                <a:solidFill>
                  <a:srgbClr val="FFFF00"/>
                </a:solidFill>
              </a:rPr>
              <a:t>tebliğ gününü</a:t>
            </a:r>
            <a:r>
              <a:rPr lang="tr-TR" dirty="0" smtClean="0"/>
              <a:t>, </a:t>
            </a:r>
          </a:p>
          <a:p>
            <a:r>
              <a:rPr lang="tr-TR" b="1" dirty="0" smtClean="0">
                <a:solidFill>
                  <a:srgbClr val="FFFF00"/>
                </a:solidFill>
              </a:rPr>
              <a:t>Başka yerde</a:t>
            </a:r>
            <a:r>
              <a:rPr lang="tr-TR" dirty="0" smtClean="0"/>
              <a:t>ki görevlere atananlar, atama emirlerinin kendilerine tebliğ tarihinden itibaren </a:t>
            </a:r>
            <a:r>
              <a:rPr lang="tr-TR" b="1" dirty="0" smtClean="0">
                <a:solidFill>
                  <a:srgbClr val="FFFF00"/>
                </a:solidFill>
              </a:rPr>
              <a:t>15 gün içerisinde </a:t>
            </a:r>
            <a:r>
              <a:rPr lang="tr-TR" dirty="0" smtClean="0"/>
              <a:t>o yere hareket ederek belli yol süresini, </a:t>
            </a:r>
          </a:p>
          <a:p>
            <a:r>
              <a:rPr lang="tr-TR" b="1" dirty="0" smtClean="0">
                <a:solidFill>
                  <a:srgbClr val="FFFF00"/>
                </a:solidFill>
              </a:rPr>
              <a:t>İzleyen iş günü içinde </a:t>
            </a:r>
            <a:r>
              <a:rPr lang="tr-TR" b="1" u="sng" dirty="0" smtClean="0">
                <a:solidFill>
                  <a:srgbClr val="FFFF00"/>
                </a:solidFill>
              </a:rPr>
              <a:t>işe başlamak zorunda</a:t>
            </a:r>
            <a:r>
              <a:rPr lang="tr-TR" dirty="0" smtClean="0"/>
              <a:t>dırlar. (Devlet Memurları Kanunu, Madde 62/a,b)</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Atamalarda Görev Yerine Hareket </a:t>
            </a:r>
            <a:br>
              <a:rPr lang="tr-TR" b="1" dirty="0" smtClean="0"/>
            </a:br>
            <a:r>
              <a:rPr lang="tr-TR" b="1" dirty="0" smtClean="0"/>
              <a:t>ve İşe Başlama Süresi</a:t>
            </a:r>
            <a:endParaRPr lang="tr-TR" dirty="0"/>
          </a:p>
        </p:txBody>
      </p:sp>
      <p:sp>
        <p:nvSpPr>
          <p:cNvPr id="3" name="2 İçerik Yer Tutucusu"/>
          <p:cNvSpPr>
            <a:spLocks noGrp="1"/>
          </p:cNvSpPr>
          <p:nvPr>
            <p:ph idx="1"/>
          </p:nvPr>
        </p:nvSpPr>
        <p:spPr/>
        <p:style>
          <a:lnRef idx="0">
            <a:schemeClr val="accent5"/>
          </a:lnRef>
          <a:fillRef idx="3">
            <a:schemeClr val="accent5"/>
          </a:fillRef>
          <a:effectRef idx="3">
            <a:schemeClr val="accent5"/>
          </a:effectRef>
          <a:fontRef idx="minor">
            <a:schemeClr val="lt1"/>
          </a:fontRef>
        </p:style>
        <p:txBody>
          <a:bodyPr>
            <a:normAutofit fontScale="92500" lnSpcReduction="10000"/>
          </a:bodyPr>
          <a:lstStyle/>
          <a:p>
            <a:r>
              <a:rPr lang="tr-TR" b="1" dirty="0" smtClean="0">
                <a:solidFill>
                  <a:srgbClr val="FFFF00"/>
                </a:solidFill>
              </a:rPr>
              <a:t>Başka yerdeki bir göreve atananlardan </a:t>
            </a:r>
            <a:r>
              <a:rPr lang="tr-TR" dirty="0" smtClean="0"/>
              <a:t>62 </a:t>
            </a:r>
            <a:r>
              <a:rPr lang="tr-TR" dirty="0" err="1" smtClean="0"/>
              <a:t>nci</a:t>
            </a:r>
            <a:r>
              <a:rPr lang="tr-TR" dirty="0" smtClean="0"/>
              <a:t> maddedeki süre içinde hareket ederek belli yol süresi sonunda </a:t>
            </a:r>
            <a:r>
              <a:rPr lang="tr-TR" b="1" dirty="0" smtClean="0">
                <a:solidFill>
                  <a:srgbClr val="FFFF00"/>
                </a:solidFill>
              </a:rPr>
              <a:t>yeni görevlerine başlamayanlara</a:t>
            </a:r>
            <a:r>
              <a:rPr lang="tr-TR" dirty="0" smtClean="0"/>
              <a:t>, eski görevlerinden ayrılış ve yeni görevlerine başlayış tarihleri arasında </a:t>
            </a:r>
            <a:r>
              <a:rPr lang="tr-TR" b="1" dirty="0" smtClean="0">
                <a:solidFill>
                  <a:srgbClr val="FFFF00"/>
                </a:solidFill>
              </a:rPr>
              <a:t>aylık verilmemek şartı ile 10 günlük bir süre daha</a:t>
            </a:r>
            <a:r>
              <a:rPr lang="tr-TR" dirty="0" smtClean="0"/>
              <a:t> verilebilir. Belge ile ispatı mümkün zorlayıcı sebepler olmaksızın bu süre sonunda da </a:t>
            </a:r>
            <a:r>
              <a:rPr lang="tr-TR" b="1" u="sng" dirty="0" smtClean="0">
                <a:solidFill>
                  <a:srgbClr val="FFFF00"/>
                </a:solidFill>
              </a:rPr>
              <a:t>yeni görevlerinde işe başlamayanlar memuriyetten çekilmiş sayılır</a:t>
            </a:r>
            <a:r>
              <a:rPr lang="tr-TR" dirty="0" smtClean="0"/>
              <a:t>lar. (Devlet Memurları Kanunu, Madde 63/2)</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000" b="1" dirty="0" smtClean="0"/>
              <a:t>Kalkınmada Birinci Derecede Öncelikli Yörelerde Bulunanlara Her İki Yıl İçin Bir Kademe İlerlemesi</a:t>
            </a:r>
            <a:endParaRPr lang="tr-TR" sz="3000" b="1" dirty="0"/>
          </a:p>
        </p:txBody>
      </p:sp>
      <p:sp>
        <p:nvSpPr>
          <p:cNvPr id="3" name="2 İçerik Yer Tutucusu"/>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r>
              <a:rPr lang="tr-TR" dirty="0" smtClean="0"/>
              <a:t>Mecburî olarak sürekli görevle atanan memurlardan </a:t>
            </a:r>
            <a:r>
              <a:rPr lang="tr-TR" b="1" dirty="0" smtClean="0">
                <a:solidFill>
                  <a:srgbClr val="7030A0"/>
                </a:solidFill>
              </a:rPr>
              <a:t>kalkınmada birinci derecede öncelikli yörelerde bulunanlara</a:t>
            </a:r>
            <a:r>
              <a:rPr lang="tr-TR" dirty="0" smtClean="0"/>
              <a:t>, bu yörelerde fiilen çalışmak suretiyle geçirilen </a:t>
            </a:r>
            <a:r>
              <a:rPr lang="tr-TR" b="1" dirty="0" smtClean="0">
                <a:solidFill>
                  <a:srgbClr val="7030A0"/>
                </a:solidFill>
              </a:rPr>
              <a:t>her iki yıl için bir kademe ilerlemesi</a:t>
            </a:r>
            <a:r>
              <a:rPr lang="tr-TR" dirty="0" smtClean="0"/>
              <a:t> daha verilir. Yıllık izinde geçirilen süreler fiilen çalışılmış sayılır. İki yıldan az süreler dikkate alınmaz. (Devlet Memurları Kanunu, Madde 64/3)</a:t>
            </a:r>
          </a:p>
          <a:p>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Karşılıklı Yer Değiştirme (Becayiş)</a:t>
            </a:r>
            <a:endParaRPr lang="tr-TR" b="1" dirty="0"/>
          </a:p>
        </p:txBody>
      </p:sp>
      <p:sp>
        <p:nvSpPr>
          <p:cNvPr id="3" name="2 İçerik Yer Tutucusu"/>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tr-TR" b="1" dirty="0" smtClean="0">
                <a:solidFill>
                  <a:srgbClr val="FFFF00"/>
                </a:solidFill>
              </a:rPr>
              <a:t>Aynı Kurumun </a:t>
            </a:r>
            <a:r>
              <a:rPr lang="tr-TR" dirty="0" smtClean="0"/>
              <a:t>başka başka yerlerde bulunan </a:t>
            </a:r>
            <a:r>
              <a:rPr lang="tr-TR" b="1" dirty="0" smtClean="0">
                <a:solidFill>
                  <a:srgbClr val="FFFF00"/>
                </a:solidFill>
              </a:rPr>
              <a:t>aynı sınıftaki memurları</a:t>
            </a:r>
            <a:r>
              <a:rPr lang="tr-TR" dirty="0" smtClean="0"/>
              <a:t>, </a:t>
            </a:r>
            <a:r>
              <a:rPr lang="tr-TR" dirty="0" smtClean="0">
                <a:solidFill>
                  <a:srgbClr val="FFFF00"/>
                </a:solidFill>
              </a:rPr>
              <a:t>karşılıklı olarak yer değiştirme </a:t>
            </a:r>
            <a:r>
              <a:rPr lang="tr-TR" dirty="0" smtClean="0"/>
              <a:t>suretiyle atanmalarını isteyebilirler. Bu isteğin yerine getirilmesi </a:t>
            </a:r>
            <a:r>
              <a:rPr lang="tr-TR" b="1" dirty="0" smtClean="0">
                <a:solidFill>
                  <a:srgbClr val="FFFF00"/>
                </a:solidFill>
              </a:rPr>
              <a:t>atamaya yetkili amirlerince uygun bulunmasına bağlı</a:t>
            </a:r>
            <a:r>
              <a:rPr lang="tr-TR" dirty="0" smtClean="0"/>
              <a:t>dır. (Devlet Memurları Kanunu, Madde 73)</a:t>
            </a:r>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Teknik Öğretmenlerin Mühendis Olabilme Hakkı</a:t>
            </a:r>
            <a:endParaRPr lang="tr-TR" b="1" dirty="0"/>
          </a:p>
        </p:txBody>
      </p:sp>
      <p:sp>
        <p:nvSpPr>
          <p:cNvPr id="3" name="2 İçerik Yer Tutucusu"/>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tr-TR" sz="2300" dirty="0" smtClean="0"/>
              <a:t>Lise üstü dört yıl süreli yüksek teknik öğretim gören erkek teknik öğretmen okulu, erkek teknik yüksek öğretmen okulu, yüksek teknik öğretmen okulu ve teknik eğitim fakültesi mezunları ile kız teknik öğretmen okulu, kız teknik yüksek öğretmen okulunun ve mesleki eğitim fakültesinin teknik eğitim veren bölümlerinden mezun olanlara "teknik öğretmen", </a:t>
            </a:r>
          </a:p>
          <a:p>
            <a:r>
              <a:rPr lang="tr-TR" sz="2300" b="1" dirty="0" smtClean="0"/>
              <a:t>Teknik öğretmen unvanını kazananlar için Yükseköğretim Kurulunca belirlenen </a:t>
            </a:r>
            <a:r>
              <a:rPr lang="tr-TR" sz="2300" b="1" dirty="0" smtClean="0">
                <a:solidFill>
                  <a:srgbClr val="FFFF00"/>
                </a:solidFill>
              </a:rPr>
              <a:t>mühendislik fakültelerince düzenlenecek </a:t>
            </a:r>
            <a:r>
              <a:rPr lang="tr-TR" sz="2300" b="1" u="sng" dirty="0" smtClean="0">
                <a:solidFill>
                  <a:srgbClr val="FFFF00"/>
                </a:solidFill>
              </a:rPr>
              <a:t>iki yarıyıl süreli mühendislik eğitimi tamamlama programı</a:t>
            </a:r>
            <a:r>
              <a:rPr lang="tr-TR" sz="2300" b="1" dirty="0" smtClean="0">
                <a:solidFill>
                  <a:srgbClr val="FFFF00"/>
                </a:solidFill>
              </a:rPr>
              <a:t>nı en fazla dört yarıyıl içinde bitirenlere </a:t>
            </a:r>
            <a:r>
              <a:rPr lang="tr-TR" sz="2300" b="1" dirty="0" smtClean="0"/>
              <a:t>dallarında “mühendis”, </a:t>
            </a:r>
          </a:p>
          <a:p>
            <a:r>
              <a:rPr lang="tr-TR" sz="2300" dirty="0" smtClean="0"/>
              <a:t>Unvanı verilir. </a:t>
            </a:r>
            <a:r>
              <a:rPr lang="tr-TR" sz="2400" dirty="0" smtClean="0"/>
              <a:t>(Bazı Lise, Okul </a:t>
            </a:r>
            <a:r>
              <a:rPr lang="tr-TR" sz="2400" dirty="0" smtClean="0"/>
              <a:t>ve </a:t>
            </a:r>
            <a:r>
              <a:rPr lang="tr-TR" sz="2400" dirty="0" smtClean="0"/>
              <a:t>Fakülte Mezunlarına Unvan Verilmesi Hakkında Kanun , Madde 3/d,c)</a:t>
            </a:r>
          </a:p>
          <a:p>
            <a:r>
              <a:rPr lang="tr-TR" sz="2400" b="1" dirty="0" smtClean="0"/>
              <a:t>VERİLMESİ HAKKINDA KANUN </a:t>
            </a:r>
            <a:endParaRPr lang="tr-TR" sz="23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Öğretmen, Öğrenci ve Sporculara Verilecek Pasaportların Harçtan Müstesna Tutulması</a:t>
            </a:r>
            <a:endParaRPr lang="tr-TR" sz="3200" b="1" dirty="0"/>
          </a:p>
        </p:txBody>
      </p:sp>
      <p:sp>
        <p:nvSpPr>
          <p:cNvPr id="3" name="2 İçerik Yer Tutucusu"/>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r>
              <a:rPr lang="tr-TR" dirty="0" smtClean="0"/>
              <a:t>Seyahatleri Türkiye için kültürel, ticari veya sosyal bir fayda sağlayacak mahiyette bulunduğu sabit olanlarla, </a:t>
            </a:r>
            <a:r>
              <a:rPr lang="tr-TR" b="1" dirty="0" smtClean="0">
                <a:solidFill>
                  <a:srgbClr val="C00000"/>
                </a:solidFill>
              </a:rPr>
              <a:t>Milli Eğitim Bakanlığının izni ile ilmi incelemelerde bulunmak </a:t>
            </a:r>
            <a:r>
              <a:rPr lang="tr-TR" dirty="0" smtClean="0"/>
              <a:t>veya yabancı memleketlerde yapılacak, spor temas ve müsabakalarına katılmak üzere </a:t>
            </a:r>
            <a:r>
              <a:rPr lang="tr-TR" b="1" dirty="0" smtClean="0">
                <a:solidFill>
                  <a:srgbClr val="C00000"/>
                </a:solidFill>
              </a:rPr>
              <a:t>toplu halde gezi yapacak öğretmen, öğrenci ve sporculara verilecek pasaportlar … harçtan müstesna</a:t>
            </a:r>
            <a:r>
              <a:rPr lang="tr-TR" dirty="0" smtClean="0"/>
              <a:t> tutulur. (Harçlar Kanunu, Madde 85/d)</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Mevzuat Ararken…</a:t>
            </a:r>
            <a:endParaRPr lang="tr-TR" b="1" dirty="0"/>
          </a:p>
        </p:txBody>
      </p:sp>
      <p:sp>
        <p:nvSpPr>
          <p:cNvPr id="3" name="2 İçerik Yer Tutucusu"/>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tr-TR" dirty="0" smtClean="0"/>
              <a:t>Herhangi bir yazılı hukuk kuralına ulaşabilmek için;</a:t>
            </a:r>
          </a:p>
          <a:p>
            <a:r>
              <a:rPr lang="tr-TR" dirty="0" smtClean="0">
                <a:solidFill>
                  <a:srgbClr val="7030A0"/>
                </a:solidFill>
                <a:hlinkClick r:id="rId2"/>
              </a:rPr>
              <a:t>http://mevzuat.</a:t>
            </a:r>
            <a:r>
              <a:rPr lang="tr-TR" dirty="0" err="1" smtClean="0">
                <a:solidFill>
                  <a:srgbClr val="7030A0"/>
                </a:solidFill>
                <a:hlinkClick r:id="rId2"/>
              </a:rPr>
              <a:t>basbakanlik</a:t>
            </a:r>
            <a:r>
              <a:rPr lang="tr-TR" dirty="0" smtClean="0">
                <a:solidFill>
                  <a:srgbClr val="7030A0"/>
                </a:solidFill>
                <a:hlinkClick r:id="rId2"/>
              </a:rPr>
              <a:t>.gov.tr/</a:t>
            </a:r>
            <a:endParaRPr lang="tr-TR" dirty="0" smtClean="0">
              <a:solidFill>
                <a:srgbClr val="7030A0"/>
              </a:solidFill>
            </a:endParaRPr>
          </a:p>
          <a:p>
            <a:r>
              <a:rPr lang="tr-TR" dirty="0" smtClean="0"/>
              <a:t>Adresine başvurmamız gerekir. </a:t>
            </a:r>
          </a:p>
          <a:p>
            <a:r>
              <a:rPr lang="tr-TR" dirty="0" smtClean="0"/>
              <a:t>Aksi halde güncel olmayan, yanıltıcı bilgilerle karşılaşmamız söz konusu olabilir.</a:t>
            </a: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Memurların Belli Bir Dönem Aldıkları Disiplin Cezalarının Affı</a:t>
            </a:r>
            <a:endParaRPr lang="tr-TR" b="1" dirty="0"/>
          </a:p>
        </p:txBody>
      </p:sp>
      <p:sp>
        <p:nvSpPr>
          <p:cNvPr id="3" name="2 İçerik Yer Tutucusu"/>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tr-TR" dirty="0" smtClean="0"/>
              <a:t>… kanun, tüzük ve yönetmelikler gereğince memurlar ve diğer kamu görevlileri ile bu görevlerde bulunmuş olanlar hakkında </a:t>
            </a:r>
            <a:r>
              <a:rPr lang="tr-TR" b="1" dirty="0" smtClean="0">
                <a:solidFill>
                  <a:srgbClr val="FFFF00"/>
                </a:solidFill>
              </a:rPr>
              <a:t>23/4/1999 tarihinden 14/2/2005 tarihine kadar işlenmiş fiillerden dolayı verilmiş disiplin cezaları bütün sonuçları ile affedilmiştir</a:t>
            </a:r>
            <a:r>
              <a:rPr lang="tr-TR" dirty="0" smtClean="0"/>
              <a:t>. (Memurlar ile Diğer Kamu Görevlilerinin Bazı Disiplin Cezalarının Affı Hakkında Kanun, Madde 1/1) </a:t>
            </a: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Pansiyonlarda İzin Verilenler Dışında Kimsenin Barındırılamaması</a:t>
            </a:r>
            <a:endParaRPr lang="tr-TR" b="1" dirty="0"/>
          </a:p>
        </p:txBody>
      </p:sp>
      <p:sp>
        <p:nvSpPr>
          <p:cNvPr id="3" name="2 İçerik Yer Tutucusu"/>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tr-TR" dirty="0" smtClean="0"/>
              <a:t>Pansiyonlarda, </a:t>
            </a:r>
            <a:r>
              <a:rPr lang="tr-TR" b="1" dirty="0" smtClean="0">
                <a:solidFill>
                  <a:srgbClr val="FFFF00"/>
                </a:solidFill>
              </a:rPr>
              <a:t>parasız ve paralı yatılı öğrenciler </a:t>
            </a:r>
            <a:r>
              <a:rPr lang="tr-TR" dirty="0" smtClean="0"/>
              <a:t>ile bu Kanun kapsamına giren </a:t>
            </a:r>
            <a:r>
              <a:rPr lang="tr-TR" b="1" dirty="0" smtClean="0">
                <a:solidFill>
                  <a:srgbClr val="FFFF00"/>
                </a:solidFill>
              </a:rPr>
              <a:t>görevliler ve Milli Eğitim Bakanlığınca izin verilenler dışında, </a:t>
            </a:r>
            <a:r>
              <a:rPr lang="tr-TR" b="1" u="sng" dirty="0" smtClean="0">
                <a:solidFill>
                  <a:srgbClr val="FFFF00"/>
                </a:solidFill>
              </a:rPr>
              <a:t>hiç kimse barındırılamaz</a:t>
            </a:r>
            <a:r>
              <a:rPr lang="tr-TR" dirty="0" smtClean="0"/>
              <a:t>. (Milli Eğitim Bakanlığı Okul Pansiyonları Kanunu, Madde 3/3 )</a:t>
            </a: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Pansiyonlarda Yemek hizmetleri</a:t>
            </a:r>
            <a:endParaRPr lang="tr-TR" dirty="0"/>
          </a:p>
        </p:txBody>
      </p:sp>
      <p:sp>
        <p:nvSpPr>
          <p:cNvPr id="3" name="2 İçerik Yer Tutucusu"/>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77500" lnSpcReduction="20000"/>
          </a:bodyPr>
          <a:lstStyle/>
          <a:p>
            <a:r>
              <a:rPr lang="tr-TR" dirty="0" smtClean="0"/>
              <a:t>Pansiyonlarda </a:t>
            </a:r>
            <a:r>
              <a:rPr lang="tr-TR" b="1" dirty="0" smtClean="0">
                <a:solidFill>
                  <a:srgbClr val="FFFF00"/>
                </a:solidFill>
              </a:rPr>
              <a:t>en az sekiz çeşit olmak üzere açık büfe kahvaltı, öğle ve akşam öğünlerinde en az dört çeşit yemek </a:t>
            </a:r>
            <a:r>
              <a:rPr lang="tr-TR" dirty="0" smtClean="0"/>
              <a:t>verilir. Ayrıca </a:t>
            </a:r>
            <a:r>
              <a:rPr lang="tr-TR" b="1" dirty="0" smtClean="0">
                <a:solidFill>
                  <a:srgbClr val="FFFF00"/>
                </a:solidFill>
              </a:rPr>
              <a:t>en az iki çeşit olmak üzere ara öğün</a:t>
            </a:r>
            <a:r>
              <a:rPr lang="tr-TR" dirty="0" smtClean="0"/>
              <a:t> verilir.</a:t>
            </a:r>
          </a:p>
          <a:p>
            <a:r>
              <a:rPr lang="tr-TR" dirty="0" smtClean="0"/>
              <a:t>Hasta yemekleri için alınan malzemeler hariç </a:t>
            </a:r>
            <a:r>
              <a:rPr lang="tr-TR" b="1" dirty="0" smtClean="0">
                <a:solidFill>
                  <a:srgbClr val="FFFF00"/>
                </a:solidFill>
              </a:rPr>
              <a:t>pansiyona yemek listesindekiler dışında hiçbir malzeme sokulmaz ve özel yemekler pişirilemez</a:t>
            </a:r>
            <a:r>
              <a:rPr lang="tr-TR" dirty="0" smtClean="0"/>
              <a:t>.</a:t>
            </a:r>
          </a:p>
          <a:p>
            <a:r>
              <a:rPr lang="tr-TR" dirty="0" smtClean="0"/>
              <a:t>Yemekhane dışına yemek çıkarılamaz ve </a:t>
            </a:r>
            <a:r>
              <a:rPr lang="tr-TR" b="1" dirty="0" smtClean="0">
                <a:solidFill>
                  <a:srgbClr val="FFFF00"/>
                </a:solidFill>
              </a:rPr>
              <a:t>yemek zamanları dışında yemekhanede kimseye yemek verilemez</a:t>
            </a:r>
            <a:r>
              <a:rPr lang="tr-TR" dirty="0" smtClean="0"/>
              <a:t>.Revirde yatan hasta öğrencilerin yemekleri revire gönderilir.</a:t>
            </a:r>
            <a:r>
              <a:rPr lang="tr-TR" b="1" dirty="0" smtClean="0"/>
              <a:t> </a:t>
            </a:r>
            <a:r>
              <a:rPr lang="tr-TR" dirty="0" smtClean="0"/>
              <a:t>(Millî Eğitim Bakanlığına Bağlı Resmi Okullarda Yatılılık, Bursluluk, Sosyal Yardımlar Ve Okul Pansiyonları Yönetmeliği, Madde 49/1,2,3)</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i="1" dirty="0" smtClean="0"/>
              <a:t> </a:t>
            </a:r>
            <a:r>
              <a:rPr lang="tr-TR" b="1" dirty="0" smtClean="0"/>
              <a:t>Pansiyonlarda </a:t>
            </a:r>
            <a:br>
              <a:rPr lang="tr-TR" b="1" dirty="0" smtClean="0"/>
            </a:br>
            <a:r>
              <a:rPr lang="tr-TR" b="1" dirty="0" smtClean="0"/>
              <a:t>Ücretsiz Yemek Yiyecekler </a:t>
            </a:r>
            <a:endParaRPr lang="tr-TR" b="1" dirty="0"/>
          </a:p>
        </p:txBody>
      </p:sp>
      <p:sp>
        <p:nvSpPr>
          <p:cNvPr id="3" name="2 İçerik Yer Tutucusu"/>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smtClean="0">
                <a:solidFill>
                  <a:srgbClr val="7030A0"/>
                </a:solidFill>
              </a:rPr>
              <a:t>Okul müdürü</a:t>
            </a:r>
            <a:r>
              <a:rPr lang="tr-TR" dirty="0" smtClean="0"/>
              <a:t>, pansiyonlarda </a:t>
            </a:r>
            <a:r>
              <a:rPr lang="tr-TR" b="1" dirty="0" smtClean="0">
                <a:solidFill>
                  <a:srgbClr val="7030A0"/>
                </a:solidFill>
              </a:rPr>
              <a:t>görevli müdür yardımcısı</a:t>
            </a:r>
            <a:r>
              <a:rPr lang="tr-TR" dirty="0" smtClean="0"/>
              <a:t>, </a:t>
            </a:r>
            <a:r>
              <a:rPr lang="tr-TR" b="1" dirty="0" smtClean="0">
                <a:solidFill>
                  <a:srgbClr val="7030A0"/>
                </a:solidFill>
              </a:rPr>
              <a:t>belleticiler</a:t>
            </a:r>
            <a:r>
              <a:rPr lang="tr-TR" dirty="0" smtClean="0"/>
              <a:t>, </a:t>
            </a:r>
            <a:r>
              <a:rPr lang="tr-TR" b="1" dirty="0" smtClean="0">
                <a:solidFill>
                  <a:srgbClr val="7030A0"/>
                </a:solidFill>
              </a:rPr>
              <a:t>memurlar ve hizmetliler ile nöbetçi oldukları günlerde öğretmenler</a:t>
            </a:r>
            <a:r>
              <a:rPr lang="tr-TR" dirty="0" smtClean="0"/>
              <a:t> pansiyon tabelasına dahil edilerek yönetmelikte belirtilen esaslar çerçevesinde ücretsiz yemek yerler. (Milli Eğitim Bakanlığı Okul Pansiyonları Kanunu, Madde 8)</a:t>
            </a:r>
            <a:endParaRPr lang="tr-T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Pansiyonlarda </a:t>
            </a:r>
            <a:br>
              <a:rPr lang="tr-TR" b="1" dirty="0" smtClean="0"/>
            </a:br>
            <a:r>
              <a:rPr lang="tr-TR" b="1" dirty="0" smtClean="0"/>
              <a:t>Ücretli Yemek Yiyecekler</a:t>
            </a:r>
            <a:endParaRPr lang="tr-TR" b="1" dirty="0"/>
          </a:p>
        </p:txBody>
      </p:sp>
      <p:sp>
        <p:nvSpPr>
          <p:cNvPr id="3" name="2 İçerik Yer Tutucusu"/>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r>
              <a:rPr lang="tr-TR" dirty="0" smtClean="0"/>
              <a:t>Pansiyonların </a:t>
            </a:r>
            <a:r>
              <a:rPr lang="tr-TR" b="1" dirty="0" smtClean="0">
                <a:solidFill>
                  <a:srgbClr val="FFFF00"/>
                </a:solidFill>
              </a:rPr>
              <a:t>bağlı bulundukları okulların öğretmenleri</a:t>
            </a:r>
            <a:r>
              <a:rPr lang="tr-TR" dirty="0" smtClean="0"/>
              <a:t>, </a:t>
            </a:r>
            <a:r>
              <a:rPr lang="tr-TR" b="1" dirty="0" smtClean="0">
                <a:solidFill>
                  <a:srgbClr val="FFFF00"/>
                </a:solidFill>
              </a:rPr>
              <a:t>memurları ve hizmetlileri ile gündüzlü öğrencileri</a:t>
            </a:r>
            <a:r>
              <a:rPr lang="tr-TR" dirty="0" smtClean="0"/>
              <a:t>, her gün için tabela gereğince kişi başına düşen günlük </a:t>
            </a:r>
            <a:r>
              <a:rPr lang="tr-TR" b="1" u="sng" dirty="0" smtClean="0">
                <a:solidFill>
                  <a:srgbClr val="FFFF00"/>
                </a:solidFill>
              </a:rPr>
              <a:t>ücretin %55’ini ödemek şartıyla</a:t>
            </a:r>
            <a:r>
              <a:rPr lang="tr-TR" dirty="0" smtClean="0"/>
              <a:t> pansiyon tabelasına dahil olarak öğle yemeği yiyebilirler. (Milli Eğitim Bakanlığı Okul Pansiyonları Kanunu, Madde 9)</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Pansiyonlarda </a:t>
            </a:r>
            <a:br>
              <a:rPr lang="tr-TR" b="1" dirty="0" smtClean="0"/>
            </a:br>
            <a:r>
              <a:rPr lang="tr-TR" b="1" dirty="0" smtClean="0"/>
              <a:t>Evci İzni Verilebilmesinin Şartları</a:t>
            </a:r>
            <a:endParaRPr lang="tr-TR" b="1" dirty="0"/>
          </a:p>
        </p:txBody>
      </p:sp>
      <p:sp>
        <p:nvSpPr>
          <p:cNvPr id="3" name="2 İçerik Yer Tutucusu"/>
          <p:cNvSpPr>
            <a:spLocks noGrp="1"/>
          </p:cNvSpPr>
          <p:nvPr>
            <p:ph idx="1"/>
          </p:nvPr>
        </p:nvSpPr>
        <p:spPr/>
        <p:style>
          <a:lnRef idx="0">
            <a:schemeClr val="accent2"/>
          </a:lnRef>
          <a:fillRef idx="3">
            <a:schemeClr val="accent2"/>
          </a:fillRef>
          <a:effectRef idx="3">
            <a:schemeClr val="accent2"/>
          </a:effectRef>
          <a:fontRef idx="minor">
            <a:schemeClr val="lt1"/>
          </a:fontRef>
        </p:style>
        <p:txBody>
          <a:bodyPr>
            <a:normAutofit lnSpcReduction="10000"/>
          </a:bodyPr>
          <a:lstStyle/>
          <a:p>
            <a:r>
              <a:rPr lang="tr-TR" dirty="0" smtClean="0"/>
              <a:t>Yatılı öğrencilere ders yılı içerisinde </a:t>
            </a:r>
            <a:r>
              <a:rPr lang="tr-TR" b="1" dirty="0" smtClean="0">
                <a:solidFill>
                  <a:srgbClr val="FFFF00"/>
                </a:solidFill>
              </a:rPr>
              <a:t>velisinin yazılı isteği</a:t>
            </a:r>
            <a:r>
              <a:rPr lang="tr-TR" dirty="0" smtClean="0"/>
              <a:t> ve </a:t>
            </a:r>
            <a:r>
              <a:rPr lang="tr-TR" b="1" u="sng" dirty="0" smtClean="0">
                <a:solidFill>
                  <a:srgbClr val="FFFF00"/>
                </a:solidFill>
              </a:rPr>
              <a:t>okul yönetiminin uygun görmesi halinde</a:t>
            </a:r>
            <a:r>
              <a:rPr lang="tr-TR" dirty="0" smtClean="0"/>
              <a:t> evci ve çarşı izni verilebilir. </a:t>
            </a:r>
          </a:p>
          <a:p>
            <a:r>
              <a:rPr lang="tr-TR" dirty="0" smtClean="0"/>
              <a:t>Ortaokul, imam-hatip ortaokulu veya özel eğitim </a:t>
            </a:r>
            <a:r>
              <a:rPr lang="tr-TR" b="1" dirty="0" smtClean="0">
                <a:solidFill>
                  <a:srgbClr val="FFFF00"/>
                </a:solidFill>
              </a:rPr>
              <a:t>ortaokullarında evci çıkacak öğrenciler okul yönetimince velilerine teslim edilir</a:t>
            </a:r>
            <a:r>
              <a:rPr lang="tr-TR" dirty="0" smtClean="0"/>
              <a:t>. (Millî Eğitim Bakanlığına Bağlı Resmi Okullarda Yatılılık, Bursluluk, Sosyal Yardımlar ve Okul Pansiyonları Yönetmeliği, Madde 30/1,2)</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Öğretmenliğin </a:t>
            </a:r>
            <a:br>
              <a:rPr lang="tr-TR" b="1" dirty="0" smtClean="0"/>
            </a:br>
            <a:r>
              <a:rPr lang="tr-TR" b="1" dirty="0" smtClean="0"/>
              <a:t>Özel İhtisas Mesleği Olması</a:t>
            </a:r>
            <a:endParaRPr lang="tr-TR" b="1" dirty="0"/>
          </a:p>
        </p:txBody>
      </p:sp>
      <p:sp>
        <p:nvSpPr>
          <p:cNvPr id="3" name="2 İçerik Yer Tutucusu"/>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lstStyle/>
          <a:p>
            <a:r>
              <a:rPr lang="tr-TR" b="1" dirty="0" smtClean="0">
                <a:solidFill>
                  <a:srgbClr val="C00000"/>
                </a:solidFill>
              </a:rPr>
              <a:t>Öğretmenlik</a:t>
            </a:r>
            <a:r>
              <a:rPr lang="tr-TR" dirty="0" smtClean="0"/>
              <a:t>, Devletin eğitim, öğretim ve bununla ilgili yönetim görevlerini üzerine alan </a:t>
            </a:r>
            <a:r>
              <a:rPr lang="tr-TR" b="1" dirty="0" smtClean="0">
                <a:solidFill>
                  <a:srgbClr val="C00000"/>
                </a:solidFill>
              </a:rPr>
              <a:t>özel bir ihtisas mesleği</a:t>
            </a:r>
            <a:r>
              <a:rPr lang="tr-TR" dirty="0" smtClean="0"/>
              <a:t>dir.</a:t>
            </a:r>
            <a:r>
              <a:rPr lang="tr-TR" b="1" dirty="0" smtClean="0"/>
              <a:t> </a:t>
            </a:r>
            <a:r>
              <a:rPr lang="tr-TR" dirty="0" smtClean="0"/>
              <a:t>(Milli Eğitim Temel Kanunu, Madde 43)</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Geç Gelen Öğrenci</a:t>
            </a:r>
            <a:endParaRPr lang="tr-TR" b="1" dirty="0"/>
          </a:p>
        </p:txBody>
      </p:sp>
      <p:sp>
        <p:nvSpPr>
          <p:cNvPr id="3" name="2 İçerik Yer Tutucusu"/>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normAutofit fontScale="92500"/>
          </a:bodyPr>
          <a:lstStyle/>
          <a:p>
            <a:r>
              <a:rPr lang="tr-TR" dirty="0" smtClean="0"/>
              <a:t>Geç gelme </a:t>
            </a:r>
            <a:r>
              <a:rPr lang="tr-TR" b="1" u="sng" dirty="0" smtClean="0">
                <a:solidFill>
                  <a:srgbClr val="FFFF00"/>
                </a:solidFill>
              </a:rPr>
              <a:t>birinci ders saati için belirlenen süre ile sınırlı</a:t>
            </a:r>
            <a:r>
              <a:rPr lang="tr-TR" dirty="0" smtClean="0"/>
              <a:t>dır. Ancak </a:t>
            </a:r>
            <a:r>
              <a:rPr lang="tr-TR" b="1" dirty="0" smtClean="0">
                <a:solidFill>
                  <a:srgbClr val="FFFF00"/>
                </a:solidFill>
              </a:rPr>
              <a:t>her beş defa geç kalma yarım gün devamsızlıktan sayılır</a:t>
            </a:r>
            <a:r>
              <a:rPr lang="tr-TR" dirty="0" smtClean="0"/>
              <a:t>. Bu sürenin dışındaki geç gelmeler devamsızlıktan sayılır.</a:t>
            </a:r>
          </a:p>
          <a:p>
            <a:r>
              <a:rPr lang="tr-TR" dirty="0" smtClean="0"/>
              <a:t>Geç gelen </a:t>
            </a:r>
            <a:r>
              <a:rPr lang="tr-TR" b="1" dirty="0" smtClean="0">
                <a:solidFill>
                  <a:srgbClr val="FFFF00"/>
                </a:solidFill>
              </a:rPr>
              <a:t>öğrencilerin derse alınma şekli ve süresi ders yılı başında öğretmenler kurulunca kararlaştırılarak</a:t>
            </a:r>
            <a:r>
              <a:rPr lang="tr-TR" dirty="0" smtClean="0"/>
              <a:t> veli ve öğrencilere duyurulur.</a:t>
            </a:r>
            <a:r>
              <a:rPr lang="tr-TR" b="1" dirty="0" smtClean="0"/>
              <a:t> </a:t>
            </a:r>
            <a:r>
              <a:rPr lang="tr-TR" dirty="0" smtClean="0"/>
              <a:t>(Millî Eğitim Bakanlığı Ortaöğretim Kurumları Yönetmeliği, Madde 35)</a:t>
            </a:r>
          </a:p>
          <a:p>
            <a:endParaRPr lang="tr-TR" dirty="0" smtClean="0"/>
          </a:p>
          <a:p>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Sınavların Uygulanma Şekli</a:t>
            </a:r>
            <a:endParaRPr lang="tr-TR" b="1" dirty="0"/>
          </a:p>
        </p:txBody>
      </p:sp>
      <p:sp>
        <p:nvSpPr>
          <p:cNvPr id="3" name="2 İçerik Yer Tutucusu"/>
          <p:cNvSpPr>
            <a:spLocks noGrp="1"/>
          </p:cNvSpPr>
          <p:nvPr>
            <p:ph idx="1"/>
          </p:nvPr>
        </p:nvSpPr>
        <p:spPr/>
        <p:style>
          <a:lnRef idx="0">
            <a:schemeClr val="accent5"/>
          </a:lnRef>
          <a:fillRef idx="3">
            <a:schemeClr val="accent5"/>
          </a:fillRef>
          <a:effectRef idx="3">
            <a:schemeClr val="accent5"/>
          </a:effectRef>
          <a:fontRef idx="minor">
            <a:schemeClr val="lt1"/>
          </a:fontRef>
        </p:style>
        <p:txBody>
          <a:bodyPr/>
          <a:lstStyle/>
          <a:p>
            <a:r>
              <a:rPr lang="tr-TR" dirty="0" smtClean="0"/>
              <a:t>Sınavlar </a:t>
            </a:r>
            <a:r>
              <a:rPr lang="tr-TR" b="1" dirty="0" smtClean="0">
                <a:solidFill>
                  <a:srgbClr val="FFFF00"/>
                </a:solidFill>
              </a:rPr>
              <a:t>her alanın öğretim programlarında öngörülen ölçme ve değerlendirme ölçütlerine göre </a:t>
            </a:r>
            <a:r>
              <a:rPr lang="tr-TR" dirty="0" smtClean="0"/>
              <a:t>yapılır.  Sınavların açık uçlu maddelerden oluşan </a:t>
            </a:r>
            <a:r>
              <a:rPr lang="tr-TR" b="1" u="sng" dirty="0" smtClean="0">
                <a:solidFill>
                  <a:srgbClr val="FFFF00"/>
                </a:solidFill>
              </a:rPr>
              <a:t>yazılı yoklama şeklinde yapılması esas</a:t>
            </a:r>
            <a:r>
              <a:rPr lang="tr-TR" dirty="0" smtClean="0"/>
              <a:t>tır. Ancak her dersin sınavlarından biri </a:t>
            </a:r>
            <a:r>
              <a:rPr lang="tr-TR" b="1" dirty="0" smtClean="0">
                <a:solidFill>
                  <a:srgbClr val="FFFF00"/>
                </a:solidFill>
              </a:rPr>
              <a:t>kısa cevaplı, doğru-yanlış, eşleştirmeli veya çoktan seçmeli testlerle de </a:t>
            </a:r>
            <a:r>
              <a:rPr lang="tr-TR" dirty="0" smtClean="0"/>
              <a:t>yapılabilir. (Millî Eğitim Bakanlığı Ortaöğretim Kurumları Yönetmeliği, Madde 45/2)</a:t>
            </a:r>
          </a:p>
          <a:p>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Sınav Evrakının Öğrenci Tarafından Görülmek İstenmesi…</a:t>
            </a:r>
            <a:endParaRPr lang="tr-TR" b="1" dirty="0"/>
          </a:p>
        </p:txBody>
      </p:sp>
      <p:sp>
        <p:nvSpPr>
          <p:cNvPr id="3" name="2 İçerik Yer Tutucusu"/>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fontScale="92500" lnSpcReduction="10000"/>
          </a:bodyPr>
          <a:lstStyle/>
          <a:p>
            <a:r>
              <a:rPr lang="tr-TR" dirty="0" smtClean="0"/>
              <a:t>Öğrencilerin talebi hâlinde proje, performans çalışmaları ve sınav evrakı </a:t>
            </a:r>
            <a:r>
              <a:rPr lang="tr-TR" b="1" dirty="0" smtClean="0">
                <a:solidFill>
                  <a:srgbClr val="7030A0"/>
                </a:solidFill>
              </a:rPr>
              <a:t>ders öğretmeni/öğretmenleri tarafından </a:t>
            </a:r>
            <a:r>
              <a:rPr lang="tr-TR" b="1" u="sng" dirty="0" smtClean="0">
                <a:solidFill>
                  <a:srgbClr val="7030A0"/>
                </a:solidFill>
              </a:rPr>
              <a:t>öğrencilerle birlikte bir defa daha incelenir</a:t>
            </a:r>
            <a:r>
              <a:rPr lang="tr-TR" dirty="0" smtClean="0"/>
              <a:t>.</a:t>
            </a:r>
          </a:p>
          <a:p>
            <a:r>
              <a:rPr lang="tr-TR" b="1" dirty="0" smtClean="0">
                <a:solidFill>
                  <a:srgbClr val="7030A0"/>
                </a:solidFill>
              </a:rPr>
              <a:t>Öğrenci velisi </a:t>
            </a:r>
            <a:r>
              <a:rPr lang="tr-TR" dirty="0" smtClean="0"/>
              <a:t>proje, performans çalışmaları ve sınav sonuçlarına, </a:t>
            </a:r>
            <a:r>
              <a:rPr lang="tr-TR" b="1" dirty="0" smtClean="0">
                <a:solidFill>
                  <a:srgbClr val="7030A0"/>
                </a:solidFill>
              </a:rPr>
              <a:t>sonuçların </a:t>
            </a:r>
            <a:r>
              <a:rPr lang="tr-TR" b="1" u="sng" dirty="0" smtClean="0">
                <a:solidFill>
                  <a:srgbClr val="7030A0"/>
                </a:solidFill>
              </a:rPr>
              <a:t>ilanını takip eden 5 işgünü içerisinde </a:t>
            </a:r>
            <a:r>
              <a:rPr lang="tr-TR" b="1" dirty="0" smtClean="0">
                <a:solidFill>
                  <a:srgbClr val="7030A0"/>
                </a:solidFill>
              </a:rPr>
              <a:t>yazılı olarak okul yönetimine itirazda bulunabilir</a:t>
            </a:r>
            <a:r>
              <a:rPr lang="tr-TR" dirty="0" smtClean="0"/>
              <a:t>. (Millî Eğitim Bakanlığı Ortaöğretim Kurumları Yönetmeliği, Madde 49/3,4)</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Aramanın Şartları</a:t>
            </a:r>
            <a:endParaRPr lang="tr-TR" b="1" dirty="0"/>
          </a:p>
        </p:txBody>
      </p:sp>
      <p:sp>
        <p:nvSpPr>
          <p:cNvPr id="3" name="2 İçerik Yer Tutucusu"/>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20000"/>
          </a:bodyPr>
          <a:lstStyle/>
          <a:p>
            <a:r>
              <a:rPr lang="tr-TR" dirty="0" smtClean="0"/>
              <a:t>Millî güvenlik, kamu düzeni, suç işlenmesinin önlenmesi, genel sağlık ve genel ahlâkın korunması veya başkalarının hak ve özgürlüklerinin korunması sebeplerinden biri veya birkaçına bağlı olarak, </a:t>
            </a:r>
          </a:p>
          <a:p>
            <a:r>
              <a:rPr lang="tr-TR" dirty="0" smtClean="0"/>
              <a:t>usulüne göre verilmiş </a:t>
            </a:r>
            <a:r>
              <a:rPr lang="tr-TR" b="1" dirty="0" smtClean="0">
                <a:solidFill>
                  <a:srgbClr val="FFFF00"/>
                </a:solidFill>
              </a:rPr>
              <a:t>hâkim kararı olmadıkça</a:t>
            </a:r>
            <a:r>
              <a:rPr lang="tr-TR" dirty="0" smtClean="0"/>
              <a:t>; </a:t>
            </a:r>
          </a:p>
          <a:p>
            <a:r>
              <a:rPr lang="tr-TR" dirty="0" smtClean="0"/>
              <a:t>yine bu sebeplere bağlı olarak </a:t>
            </a:r>
            <a:r>
              <a:rPr lang="tr-TR" dirty="0" smtClean="0">
                <a:solidFill>
                  <a:srgbClr val="FFFF00"/>
                </a:solidFill>
              </a:rPr>
              <a:t>gecikmesinde sakınca bulunan hallerde </a:t>
            </a:r>
            <a:r>
              <a:rPr lang="tr-TR" dirty="0" smtClean="0"/>
              <a:t>de </a:t>
            </a:r>
            <a:r>
              <a:rPr lang="tr-TR" b="1" dirty="0" smtClean="0">
                <a:solidFill>
                  <a:srgbClr val="FFFF00"/>
                </a:solidFill>
              </a:rPr>
              <a:t>kanunla yetkili kılınmış merciin yazılı emri bulunmadıkça</a:t>
            </a:r>
            <a:r>
              <a:rPr lang="tr-TR" dirty="0" smtClean="0"/>
              <a:t>; </a:t>
            </a:r>
          </a:p>
          <a:p>
            <a:r>
              <a:rPr lang="tr-TR" b="1" u="sng" dirty="0" smtClean="0">
                <a:solidFill>
                  <a:srgbClr val="FFFF00"/>
                </a:solidFill>
              </a:rPr>
              <a:t>kimsenin üstü, özel kâğıtları ve eşyası aranamaz ve bunlara el konulamaz</a:t>
            </a:r>
            <a:r>
              <a:rPr lang="tr-TR" dirty="0" smtClean="0"/>
              <a:t>. </a:t>
            </a:r>
          </a:p>
        </p:txBody>
      </p:sp>
      <p:sp>
        <p:nvSpPr>
          <p:cNvPr id="4" name="3 Sağ Ok"/>
          <p:cNvSpPr/>
          <p:nvPr/>
        </p:nvSpPr>
        <p:spPr>
          <a:xfrm>
            <a:off x="7596336" y="5589240"/>
            <a:ext cx="978408" cy="484632"/>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tr-T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Sorumluluk Sınavı Zamanları</a:t>
            </a:r>
            <a:endParaRPr lang="tr-TR" b="1" dirty="0"/>
          </a:p>
        </p:txBody>
      </p:sp>
      <p:sp>
        <p:nvSpPr>
          <p:cNvPr id="3" name="2 İçerik Yer Tutucusu"/>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tr-TR" dirty="0" smtClean="0"/>
              <a:t>Sorumluluk sınavları, ders yılı içerisinde yapılan yazılı ve/veya uygulamalı sınav esaslarına göre </a:t>
            </a:r>
            <a:r>
              <a:rPr lang="tr-TR" b="1" dirty="0" smtClean="0">
                <a:solidFill>
                  <a:srgbClr val="FFFF00"/>
                </a:solidFill>
              </a:rPr>
              <a:t>birinci dönemin ilk haftası ile ikinci dönemin ilk ve son haftaları içerisinde </a:t>
            </a:r>
            <a:r>
              <a:rPr lang="tr-TR" dirty="0" smtClean="0"/>
              <a:t>iki alan öğretmeni, bulunmaması hâlinde biri alan öğretmeni olmak üzere iki öğretmen tarafından yapılır. (Millî Eğitim Bakanlığı Ortaöğretim Kurumları Yönetmeliği, Madde 58/2)</a:t>
            </a:r>
          </a:p>
          <a:p>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Ders Defterine Hangi Bilgiler Yazılabilir?</a:t>
            </a:r>
            <a:endParaRPr lang="tr-TR" b="1" dirty="0"/>
          </a:p>
        </p:txBody>
      </p:sp>
      <p:sp>
        <p:nvSpPr>
          <p:cNvPr id="3" name="2 İçerik Yer Tutucusu"/>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tr-TR" b="1" dirty="0" smtClean="0"/>
              <a:t>Öğretmenlerin görevleri ve sorumlulukları</a:t>
            </a:r>
            <a:endParaRPr lang="tr-TR" dirty="0" smtClean="0"/>
          </a:p>
          <a:p>
            <a:r>
              <a:rPr lang="tr-TR" dirty="0" smtClean="0"/>
              <a:t>Ders başlangıcında öğrenci yoklamasını yapar; </a:t>
            </a:r>
            <a:r>
              <a:rPr lang="tr-TR" b="1" dirty="0" smtClean="0">
                <a:solidFill>
                  <a:srgbClr val="FFFF00"/>
                </a:solidFill>
              </a:rPr>
              <a:t>konu, etkinlik, deney, performans çalışması, uygulama, yazılı yoklama ile diğer çalışmalar</a:t>
            </a:r>
            <a:r>
              <a:rPr lang="tr-TR" dirty="0" smtClean="0"/>
              <a:t>ı ders defterine yazarak ilgili yerleri imzalar. (Millî Eğitim Bakanlığı Ortaöğretim Kurumları Yönetmeliği, Madde 86/4-b)</a:t>
            </a:r>
          </a:p>
          <a:p>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Nöbet Görevinden Muaf Olma</a:t>
            </a:r>
            <a:endParaRPr lang="tr-TR" b="1" dirty="0"/>
          </a:p>
        </p:txBody>
      </p:sp>
      <p:sp>
        <p:nvSpPr>
          <p:cNvPr id="3" name="2 İçerik Yer Tutucusu"/>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tr-TR" dirty="0" smtClean="0"/>
              <a:t>İstekleri hâlinde </a:t>
            </a:r>
            <a:r>
              <a:rPr lang="tr-TR" b="1" dirty="0" smtClean="0">
                <a:solidFill>
                  <a:srgbClr val="C00000"/>
                </a:solidFill>
              </a:rPr>
              <a:t>hizmet yılı 20 yıldan fazla olan kadın öğretmenler, 25 yıldan fazla olan erkek öğretmenler</a:t>
            </a:r>
            <a:r>
              <a:rPr lang="tr-TR" dirty="0" smtClean="0"/>
              <a:t> nöbet görevinden muaf tutulabilirler. Ancak </a:t>
            </a:r>
            <a:r>
              <a:rPr lang="tr-TR" b="1" dirty="0" smtClean="0">
                <a:solidFill>
                  <a:srgbClr val="C00000"/>
                </a:solidFill>
              </a:rPr>
              <a:t>bu kapsamdaki öğretmen sayısının fazla olması nedeniyle </a:t>
            </a:r>
            <a:r>
              <a:rPr lang="tr-TR" dirty="0" smtClean="0"/>
              <a:t>nöbet görevinin aksaması durumunda </a:t>
            </a:r>
            <a:r>
              <a:rPr lang="tr-TR" b="1" dirty="0" smtClean="0">
                <a:solidFill>
                  <a:srgbClr val="C00000"/>
                </a:solidFill>
              </a:rPr>
              <a:t>bu öğretmenlere de nöbet görevi verilir</a:t>
            </a:r>
            <a:r>
              <a:rPr lang="tr-TR" dirty="0" smtClean="0"/>
              <a:t>. (Millî Eğitim Bakanlığı Ortaöğretim Kurumları Yönetmeliği, Madde 91/2-d)</a:t>
            </a:r>
          </a:p>
          <a:p>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DİLEK VE TEMENNİ</a:t>
            </a:r>
            <a:endParaRPr lang="tr-TR" b="1" dirty="0"/>
          </a:p>
        </p:txBody>
      </p:sp>
      <p:sp>
        <p:nvSpPr>
          <p:cNvPr id="3" name="2 İçerik Yer Tutucusu"/>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lstStyle/>
          <a:p>
            <a:pPr algn="ctr">
              <a:buNone/>
            </a:pPr>
            <a:r>
              <a:rPr lang="tr-TR" dirty="0" smtClean="0">
                <a:solidFill>
                  <a:srgbClr val="FFFF00"/>
                </a:solidFill>
                <a:latin typeface="Arial Black" pitchFamily="34" charset="0"/>
              </a:rPr>
              <a:t>HİÇBİR KONUDA BAŞINIZIN AĞRIMAMASI DİLEĞİYLE SEVGİ VE SAYGILARIMIZI SUNARIZ.</a:t>
            </a:r>
          </a:p>
          <a:p>
            <a:pPr algn="ctr">
              <a:buNone/>
            </a:pPr>
            <a:endParaRPr lang="tr-TR" dirty="0" smtClean="0">
              <a:latin typeface="Arial Black" pitchFamily="34" charset="0"/>
            </a:endParaRPr>
          </a:p>
          <a:p>
            <a:pPr algn="ctr">
              <a:buNone/>
            </a:pPr>
            <a:r>
              <a:rPr lang="tr-TR" dirty="0" smtClean="0">
                <a:latin typeface="Arial" pitchFamily="34" charset="0"/>
                <a:cs typeface="Arial" pitchFamily="34" charset="0"/>
              </a:rPr>
              <a:t>BOLVADİN SIDDIKA METİN MESLEKİ VE TEKNİK ANADOLU LİSESİ</a:t>
            </a:r>
          </a:p>
          <a:p>
            <a:pPr algn="ctr">
              <a:buNone/>
            </a:pPr>
            <a:r>
              <a:rPr lang="tr-TR" b="1" u="sng" dirty="0" smtClean="0">
                <a:solidFill>
                  <a:srgbClr val="FFFF00"/>
                </a:solidFill>
                <a:latin typeface="Arial" pitchFamily="34" charset="0"/>
                <a:cs typeface="Arial" pitchFamily="34" charset="0"/>
              </a:rPr>
              <a:t>ADALET ZÜMRESİ</a:t>
            </a:r>
            <a:endParaRPr lang="tr-TR" b="1" u="sng" dirty="0">
              <a:solidFill>
                <a:srgbClr val="FFFF00"/>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Aramanın Şartları</a:t>
            </a:r>
            <a:endParaRPr lang="tr-TR" dirty="0"/>
          </a:p>
        </p:txBody>
      </p:sp>
      <p:sp>
        <p:nvSpPr>
          <p:cNvPr id="3" name="2 İçerik Yer Tutucusu"/>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tr-TR" dirty="0" smtClean="0"/>
              <a:t>Yetkili merciin kararı </a:t>
            </a:r>
            <a:r>
              <a:rPr lang="tr-TR" b="1" dirty="0" smtClean="0">
                <a:solidFill>
                  <a:srgbClr val="FFFF00"/>
                </a:solidFill>
              </a:rPr>
              <a:t>yirmi dört saat içinde görevli hâkimin onayı</a:t>
            </a:r>
            <a:r>
              <a:rPr lang="tr-TR" dirty="0" smtClean="0"/>
              <a:t>na sunulur. </a:t>
            </a:r>
          </a:p>
          <a:p>
            <a:r>
              <a:rPr lang="tr-TR" b="1" dirty="0" smtClean="0">
                <a:solidFill>
                  <a:srgbClr val="FFFF00"/>
                </a:solidFill>
              </a:rPr>
              <a:t>Hâkim, kararını el koymadan itibaren kırk sekiz saat içinde açıklar</a:t>
            </a:r>
            <a:r>
              <a:rPr lang="tr-TR" dirty="0" smtClean="0"/>
              <a:t>; aksi halde, el koyma kendiliğinden kalkar.  (ANAYASA, Madde 20/2)</a:t>
            </a:r>
          </a:p>
          <a:p>
            <a:endParaRPr lang="tr-TR" dirty="0"/>
          </a:p>
        </p:txBody>
      </p:sp>
      <p:sp>
        <p:nvSpPr>
          <p:cNvPr id="4" name="3 Sağ Ok"/>
          <p:cNvSpPr/>
          <p:nvPr/>
        </p:nvSpPr>
        <p:spPr>
          <a:xfrm>
            <a:off x="7668344" y="5517232"/>
            <a:ext cx="978408" cy="484632"/>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Aramanın Şartları</a:t>
            </a:r>
            <a:endParaRPr lang="tr-TR" dirty="0"/>
          </a:p>
        </p:txBody>
      </p:sp>
      <p:sp>
        <p:nvSpPr>
          <p:cNvPr id="3" name="2 İçerik Yer Tutucusu"/>
          <p:cNvSpPr>
            <a:spLocks noGrp="1"/>
          </p:cNvSpPr>
          <p:nvPr>
            <p:ph idx="1"/>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2500" lnSpcReduction="20000"/>
          </a:bodyPr>
          <a:lstStyle/>
          <a:p>
            <a:r>
              <a:rPr lang="tr-TR" dirty="0" smtClean="0">
                <a:solidFill>
                  <a:srgbClr val="7030A0"/>
                </a:solidFill>
              </a:rPr>
              <a:t>Polis, tehlikenin veya suç işlenmesinin önlenmesi amacıyla </a:t>
            </a:r>
            <a:r>
              <a:rPr lang="tr-TR" dirty="0" err="1" smtClean="0"/>
              <a:t>usûlüne</a:t>
            </a:r>
            <a:r>
              <a:rPr lang="tr-TR" dirty="0" smtClean="0"/>
              <a:t> göre verilmiş </a:t>
            </a:r>
            <a:r>
              <a:rPr lang="tr-TR" b="1" u="sng" dirty="0" smtClean="0">
                <a:solidFill>
                  <a:srgbClr val="7030A0"/>
                </a:solidFill>
              </a:rPr>
              <a:t>sulh ceza hâkiminin kararı </a:t>
            </a:r>
            <a:r>
              <a:rPr lang="tr-TR" dirty="0" smtClean="0"/>
              <a:t>veya bu sebeplere bağlı olarak </a:t>
            </a:r>
            <a:r>
              <a:rPr lang="tr-TR" b="1" dirty="0" smtClean="0">
                <a:solidFill>
                  <a:srgbClr val="7030A0"/>
                </a:solidFill>
              </a:rPr>
              <a:t>gecikmesinde sakınca bulunan hâllerde mülkî âmirin vereceği yazılı emirle</a:t>
            </a:r>
            <a:r>
              <a:rPr lang="tr-TR" dirty="0" smtClean="0"/>
              <a:t>; </a:t>
            </a:r>
            <a:r>
              <a:rPr lang="tr-TR" dirty="0" smtClean="0">
                <a:solidFill>
                  <a:srgbClr val="7030A0"/>
                </a:solidFill>
              </a:rPr>
              <a:t>kişilerin üstlerini, araçlarını, özel kâğıtlarını ve eşyasını arar</a:t>
            </a:r>
            <a:r>
              <a:rPr lang="tr-TR" dirty="0" smtClean="0"/>
              <a:t>; alınması gereken tedbirleri alır, suç delillerini koruma altına alarak 5271 sayılı Ceza Muhakemesi Kanunu hükümlerine göre gerekli işlemleri yapar. (</a:t>
            </a:r>
            <a:r>
              <a:rPr lang="tr-TR" b="1" dirty="0" smtClean="0"/>
              <a:t>Polis Vazife ve </a:t>
            </a:r>
            <a:r>
              <a:rPr lang="tr-TR" b="1" dirty="0" err="1" smtClean="0"/>
              <a:t>Salȃhiyet</a:t>
            </a:r>
            <a:r>
              <a:rPr lang="tr-TR" b="1" dirty="0" smtClean="0"/>
              <a:t> Kanunu, Madde 9)</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Okullarda Arama Yapmanın Dayanağı</a:t>
            </a:r>
            <a:endParaRPr lang="tr-TR" b="1" dirty="0"/>
          </a:p>
        </p:txBody>
      </p:sp>
      <p:sp>
        <p:nvSpPr>
          <p:cNvPr id="3" name="2 İçerik Yer Tutucusu"/>
          <p:cNvSpPr>
            <a:spLocks noGrp="1"/>
          </p:cNvSpPr>
          <p:nvPr>
            <p:ph idx="1"/>
          </p:nvPr>
        </p:nvSpPr>
        <p:spPr>
          <a:xfrm>
            <a:off x="457200" y="1412776"/>
            <a:ext cx="8229600" cy="4968552"/>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tr-TR" sz="2500" dirty="0" smtClean="0"/>
              <a:t>Okul yönetimince; okul öğrenci ödül ve disiplin kurulu kararına bağlı olarak alınan ihbar, şikâyet, duyumla gerekli görülen hallerde, önceden tedbir almak, olumsuz öğrenci davranışlarının fiil ve suça dönüşmesini engellemek, eğitim ortamlarının güvenliğini sağlamak ve öğrencileri her türlü olumsuz ve zararlı davranışlardan korumak amacıyla </a:t>
            </a:r>
            <a:r>
              <a:rPr lang="tr-TR" sz="2500" b="1" u="sng" dirty="0" smtClean="0">
                <a:solidFill>
                  <a:srgbClr val="C00000"/>
                </a:solidFill>
              </a:rPr>
              <a:t>okul, pansiyon ve eklentileri, sıra, masa, dolap ve gerekli görülen diğer yerler aranır</a:t>
            </a:r>
            <a:r>
              <a:rPr lang="tr-TR" sz="2500" dirty="0" smtClean="0"/>
              <a:t>, tedbir amaçlı bu arama ve inceleme işleri öğrencinin kişilik ve onurunu rencide etmeden </a:t>
            </a:r>
            <a:r>
              <a:rPr lang="tr-TR" sz="2500" b="1" dirty="0" smtClean="0">
                <a:solidFill>
                  <a:srgbClr val="C00000"/>
                </a:solidFill>
              </a:rPr>
              <a:t>okul öğrenci ödül ve disiplin kurulu üyeleriyle görevlendirilen öğretmenlerce </a:t>
            </a:r>
            <a:r>
              <a:rPr lang="tr-TR" sz="2500" dirty="0" smtClean="0"/>
              <a:t>yapılır. (Millî Eğitim Bakanlığı Ortaöğretim Kurumları Yönetmeliği, Madde 158/2)</a:t>
            </a:r>
            <a:endParaRPr lang="tr-TR" sz="25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TotalTime>
  <Words>3218</Words>
  <Application>Microsoft Office PowerPoint</Application>
  <PresentationFormat>Ekran Gösterisi (4:3)</PresentationFormat>
  <Paragraphs>162</Paragraphs>
  <Slides>63</Slides>
  <Notes>0</Notes>
  <HiddenSlides>0</HiddenSlides>
  <MMClips>0</MMClips>
  <ScaleCrop>false</ScaleCrop>
  <HeadingPairs>
    <vt:vector size="4" baseType="variant">
      <vt:variant>
        <vt:lpstr>Tema</vt:lpstr>
      </vt:variant>
      <vt:variant>
        <vt:i4>1</vt:i4>
      </vt:variant>
      <vt:variant>
        <vt:lpstr>Slayt Başlıkları</vt:lpstr>
      </vt:variant>
      <vt:variant>
        <vt:i4>63</vt:i4>
      </vt:variant>
    </vt:vector>
  </HeadingPairs>
  <TitlesOfParts>
    <vt:vector size="64" baseType="lpstr">
      <vt:lpstr>Ofis Teması</vt:lpstr>
      <vt:lpstr>ÖĞRETMENLERE HUKUKİ DESTEK SEMİNERİ</vt:lpstr>
      <vt:lpstr>ÖNSÖZ</vt:lpstr>
      <vt:lpstr>ÖNSÖZ</vt:lpstr>
      <vt:lpstr>ÖNSÖZ</vt:lpstr>
      <vt:lpstr>Mevzuat Ararken…</vt:lpstr>
      <vt:lpstr>Aramanın Şartları</vt:lpstr>
      <vt:lpstr>Aramanın Şartları</vt:lpstr>
      <vt:lpstr>Aramanın Şartları</vt:lpstr>
      <vt:lpstr>Okullarda Arama Yapmanın Dayanağı</vt:lpstr>
      <vt:lpstr>Haksız Aramanın Yaptırımı</vt:lpstr>
      <vt:lpstr>Sendikal Hak…</vt:lpstr>
      <vt:lpstr>Dinlenme Hakkı…</vt:lpstr>
      <vt:lpstr>Savunma Hakkı…</vt:lpstr>
      <vt:lpstr>Kamu Zararının Memura Rücuu</vt:lpstr>
      <vt:lpstr>Kişilerin Uğradıkları Zararlara Karşı Kamu Kurumlarına Dava Açmaları</vt:lpstr>
      <vt:lpstr>Memurun Yargılanmasında  İdari Merciin İzni Şartı</vt:lpstr>
      <vt:lpstr> Yargılama İzni Vermeye  Yetkili Merciler </vt:lpstr>
      <vt:lpstr>Devlet Memurlarının Siyasi Partilere Üyeliğinin Yasak Olması</vt:lpstr>
      <vt:lpstr>Devlet Memurunun Tarafsızlığı</vt:lpstr>
      <vt:lpstr>Davranış ve İşbirliği…</vt:lpstr>
      <vt:lpstr>Amir – Memur İlişkisi</vt:lpstr>
      <vt:lpstr>Amir – Memur İlişkisi</vt:lpstr>
      <vt:lpstr>Amir – Memur İlişkisi</vt:lpstr>
      <vt:lpstr>Konusu Suç Olan Emrin Yerine Getirilme Yasağı</vt:lpstr>
      <vt:lpstr>Amir – Memur İlişkisi</vt:lpstr>
      <vt:lpstr>Devlet Memurunun Kuruma Verdiği Zararı Karşılama Zorunluluğu</vt:lpstr>
      <vt:lpstr> Zararların Tazmini İçin Gerekli Şartlar </vt:lpstr>
      <vt:lpstr>Kuruma Verdiği Zararı Ödemek İstemeyen Memura Yaptırım</vt:lpstr>
      <vt:lpstr>Mal bildiriminde Bulunma Zorunluluğu</vt:lpstr>
      <vt:lpstr>Basına Bilgi veya Demeç Verme Yasağı</vt:lpstr>
      <vt:lpstr>Devlet Memurunun Kanuni Güvencesi</vt:lpstr>
      <vt:lpstr>Şikayet ve Dava Açma Hakkı</vt:lpstr>
      <vt:lpstr>Şikayet Edenin Sorumluluğu </vt:lpstr>
      <vt:lpstr>İsnat ve İftiralara Karşı Koruma </vt:lpstr>
      <vt:lpstr>Ticaret ve Diğer Kazanç Getirici Faaliyetlerde Bulunma Yasağı</vt:lpstr>
      <vt:lpstr>Ticaret ve Diğer Kazanç Getirici Faaliyetlerde Bulunma Yasağı</vt:lpstr>
      <vt:lpstr>Hediye Alma, Menfaat Sağlama Yasağı</vt:lpstr>
      <vt:lpstr>Gizli Bilgileri Açıklama Yasağı</vt:lpstr>
      <vt:lpstr>Ortaokul veya Lisenin Normal Öğrenimden Fazla Olması Halinde Kademe İlerlemesi Hakkı</vt:lpstr>
      <vt:lpstr>Bir Yıl Süreli Mesleki Hizmet İçi Eğitim Kurslarını Tamamlayanların Kademe İlerlemesi Hakkı</vt:lpstr>
      <vt:lpstr>Memuriyetten  Önce Özel Okullarda Çalışanların Hakları</vt:lpstr>
      <vt:lpstr>Memuriyete Girişte Yaş</vt:lpstr>
      <vt:lpstr>Memurun Başka Sınıfta ve Derecesinin Altında Bir Görevde Çalıştırılma Yasağı</vt:lpstr>
      <vt:lpstr>Atamalarda Görev Yerine Hareket  ve İşe Başlama Süresi</vt:lpstr>
      <vt:lpstr>Atamalarda Görev Yerine Hareket  ve İşe Başlama Süresi</vt:lpstr>
      <vt:lpstr>Kalkınmada Birinci Derecede Öncelikli Yörelerde Bulunanlara Her İki Yıl İçin Bir Kademe İlerlemesi</vt:lpstr>
      <vt:lpstr>Karşılıklı Yer Değiştirme (Becayiş)</vt:lpstr>
      <vt:lpstr>Teknik Öğretmenlerin Mühendis Olabilme Hakkı</vt:lpstr>
      <vt:lpstr>Öğretmen, Öğrenci ve Sporculara Verilecek Pasaportların Harçtan Müstesna Tutulması</vt:lpstr>
      <vt:lpstr>Memurların Belli Bir Dönem Aldıkları Disiplin Cezalarının Affı</vt:lpstr>
      <vt:lpstr>Pansiyonlarda İzin Verilenler Dışında Kimsenin Barındırılamaması</vt:lpstr>
      <vt:lpstr>Pansiyonlarda Yemek hizmetleri</vt:lpstr>
      <vt:lpstr> Pansiyonlarda  Ücretsiz Yemek Yiyecekler </vt:lpstr>
      <vt:lpstr>Pansiyonlarda  Ücretli Yemek Yiyecekler</vt:lpstr>
      <vt:lpstr>Pansiyonlarda  Evci İzni Verilebilmesinin Şartları</vt:lpstr>
      <vt:lpstr>Öğretmenliğin  Özel İhtisas Mesleği Olması</vt:lpstr>
      <vt:lpstr>Geç Gelen Öğrenci</vt:lpstr>
      <vt:lpstr>Sınavların Uygulanma Şekli</vt:lpstr>
      <vt:lpstr>Sınav Evrakının Öğrenci Tarafından Görülmek İstenmesi…</vt:lpstr>
      <vt:lpstr>Sorumluluk Sınavı Zamanları</vt:lpstr>
      <vt:lpstr>Ders Defterine Hangi Bilgiler Yazılabilir?</vt:lpstr>
      <vt:lpstr>Nöbet Görevinden Muaf Olma</vt:lpstr>
      <vt:lpstr>DİLEK VE TEMENNİ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ÖĞRETMENLERE HUKUKİ DESTEK SEMİNERİ</dc:title>
  <dc:creator>Mehmet Zeki Güneş</dc:creator>
  <cp:lastModifiedBy>m.zeki güneş</cp:lastModifiedBy>
  <cp:revision>114</cp:revision>
  <dcterms:created xsi:type="dcterms:W3CDTF">2018-02-04T20:30:46Z</dcterms:created>
  <dcterms:modified xsi:type="dcterms:W3CDTF">2018-03-25T14:02:20Z</dcterms:modified>
</cp:coreProperties>
</file>