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1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tr-TR" smtClean="0"/>
              <a:t>Asıl başlık stili için tıklatın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48E7FDB-45FF-4A00-80CA-A4B5E0ACA712}" type="datetimeFigureOut">
              <a:rPr lang="tr-TR" smtClean="0"/>
              <a:t>08.02.2016</a:t>
            </a:fld>
            <a:endParaRPr lang="tr-T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tr-T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30BF0F07-8799-49BA-9721-3EEFC9AB1E87}" type="slidenum">
              <a:rPr lang="tr-TR" smtClean="0"/>
              <a:t>‹#›</a:t>
            </a:fld>
            <a:endParaRPr lang="tr-T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8E7FDB-45FF-4A00-80CA-A4B5E0ACA712}" type="datetimeFigureOut">
              <a:rPr lang="tr-TR" smtClean="0"/>
              <a:t>08.02.2016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0BF0F07-8799-49BA-9721-3EEFC9AB1E87}"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8E7FDB-45FF-4A00-80CA-A4B5E0ACA712}" type="datetimeFigureOut">
              <a:rPr lang="tr-TR" smtClean="0"/>
              <a:t>08.02.2016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0BF0F07-8799-49BA-9721-3EEFC9AB1E87}"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48E7FDB-45FF-4A00-80CA-A4B5E0ACA712}" type="datetimeFigureOut">
              <a:rPr lang="tr-TR" smtClean="0"/>
              <a:t>08.02.2016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0BF0F07-8799-49BA-9721-3EEFC9AB1E87}"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48E7FDB-45FF-4A00-80CA-A4B5E0ACA712}" type="datetimeFigureOut">
              <a:rPr lang="tr-TR" smtClean="0"/>
              <a:t>08.02.2016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0BF0F07-8799-49BA-9721-3EEFC9AB1E87}"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F48E7FDB-45FF-4A00-80CA-A4B5E0ACA712}" type="datetimeFigureOut">
              <a:rPr lang="tr-TR" smtClean="0"/>
              <a:t>08.02.2016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0BF0F07-8799-49BA-9721-3EEFC9AB1E87}" type="slidenum">
              <a:rPr lang="tr-TR" smtClean="0"/>
              <a:t>‹#›</a:t>
            </a:fld>
            <a:endParaRPr lang="tr-TR"/>
          </a:p>
        </p:txBody>
      </p:sp>
      <p:sp>
        <p:nvSpPr>
          <p:cNvPr id="9" name="Content Placeholder 8"/>
          <p:cNvSpPr>
            <a:spLocks noGrp="1"/>
          </p:cNvSpPr>
          <p:nvPr>
            <p:ph sz="quarter" idx="13"/>
          </p:nvPr>
        </p:nvSpPr>
        <p:spPr>
          <a:xfrm>
            <a:off x="1042416" y="2313432"/>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48E7FDB-45FF-4A00-80CA-A4B5E0ACA712}" type="datetimeFigureOut">
              <a:rPr lang="tr-TR" smtClean="0"/>
              <a:t>08.02.2016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0BF0F07-8799-49BA-9721-3EEFC9AB1E87}"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F48E7FDB-45FF-4A00-80CA-A4B5E0ACA712}" type="datetimeFigureOut">
              <a:rPr lang="tr-TR" smtClean="0"/>
              <a:t>08.02.2016</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0BF0F07-8799-49BA-9721-3EEFC9AB1E87}"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8E7FDB-45FF-4A00-80CA-A4B5E0ACA712}" type="datetimeFigureOut">
              <a:rPr lang="tr-TR" smtClean="0"/>
              <a:t>08.02.2016</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0BF0F07-8799-49BA-9721-3EEFC9AB1E87}"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48E7FDB-45FF-4A00-80CA-A4B5E0ACA712}" type="datetimeFigureOut">
              <a:rPr lang="tr-TR" smtClean="0"/>
              <a:t>08.02.2016</a:t>
            </a:fld>
            <a:endParaRPr lang="tr-TR"/>
          </a:p>
        </p:txBody>
      </p:sp>
      <p:sp>
        <p:nvSpPr>
          <p:cNvPr id="7" name="Slide Number Placeholder 6"/>
          <p:cNvSpPr>
            <a:spLocks noGrp="1"/>
          </p:cNvSpPr>
          <p:nvPr>
            <p:ph type="sldNum" sz="quarter" idx="12"/>
          </p:nvPr>
        </p:nvSpPr>
        <p:spPr/>
        <p:txBody>
          <a:bodyPr/>
          <a:lstStyle/>
          <a:p>
            <a:fld id="{30BF0F07-8799-49BA-9721-3EEFC9AB1E87}" type="slidenum">
              <a:rPr lang="tr-TR" smtClean="0"/>
              <a:t>‹#›</a:t>
            </a:fld>
            <a:endParaRPr lang="tr-T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tr-TR" smtClean="0"/>
              <a:t>Asıl başlık stili için tıklatın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48E7FDB-45FF-4A00-80CA-A4B5E0ACA712}" type="datetimeFigureOut">
              <a:rPr lang="tr-TR" smtClean="0"/>
              <a:t>08.02.2016</a:t>
            </a:fld>
            <a:endParaRPr lang="tr-T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7" name="Slide Number Placeholder 6"/>
          <p:cNvSpPr>
            <a:spLocks noGrp="1"/>
          </p:cNvSpPr>
          <p:nvPr>
            <p:ph type="sldNum" sz="quarter" idx="12"/>
          </p:nvPr>
        </p:nvSpPr>
        <p:spPr/>
        <p:txBody>
          <a:bodyPr/>
          <a:lstStyle/>
          <a:p>
            <a:fld id="{30BF0F07-8799-49BA-9721-3EEFC9AB1E87}"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48E7FDB-45FF-4A00-80CA-A4B5E0ACA712}" type="datetimeFigureOut">
              <a:rPr lang="tr-TR" smtClean="0"/>
              <a:t>08.02.2016</a:t>
            </a:fld>
            <a:endParaRPr lang="tr-T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tr-T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30BF0F07-8799-49BA-9721-3EEFC9AB1E87}"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027664"/>
            <a:ext cx="8280920" cy="2761376"/>
          </a:xfrm>
        </p:spPr>
        <p:txBody>
          <a:bodyPr>
            <a:normAutofit/>
          </a:bodyPr>
          <a:lstStyle/>
          <a:p>
            <a:r>
              <a:rPr lang="tr-TR" sz="7200" b="1" dirty="0">
                <a:solidFill>
                  <a:srgbClr val="C00000"/>
                </a:solidFill>
                <a:effectLst>
                  <a:outerShdw blurRad="38100" dist="38100" dir="2700000" algn="tl">
                    <a:srgbClr val="000000">
                      <a:alpha val="43137"/>
                    </a:srgbClr>
                  </a:outerShdw>
                </a:effectLst>
              </a:rPr>
              <a:t>PROBLEM  </a:t>
            </a:r>
            <a:r>
              <a:rPr lang="tr-TR" sz="7200" b="1" dirty="0" smtClean="0">
                <a:solidFill>
                  <a:srgbClr val="C00000"/>
                </a:solidFill>
                <a:effectLst>
                  <a:outerShdw blurRad="38100" dist="38100" dir="2700000" algn="tl">
                    <a:srgbClr val="000000">
                      <a:alpha val="43137"/>
                    </a:srgbClr>
                  </a:outerShdw>
                </a:effectLst>
              </a:rPr>
              <a:t>ÇÖZME </a:t>
            </a:r>
            <a:endParaRPr lang="tr-TR" sz="7200"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591282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04664"/>
            <a:ext cx="8280920" cy="6120680"/>
          </a:xfrm>
        </p:spPr>
        <p:txBody>
          <a:bodyPr>
            <a:normAutofit/>
          </a:bodyPr>
          <a:lstStyle/>
          <a:p>
            <a:r>
              <a:rPr lang="tr-TR" sz="3600" b="1" dirty="0" smtClean="0">
                <a:solidFill>
                  <a:srgbClr val="C00000"/>
                </a:solidFill>
              </a:rPr>
              <a:t>		   5N-1K Tekniği</a:t>
            </a:r>
            <a:br>
              <a:rPr lang="tr-TR" sz="3600" b="1" dirty="0" smtClean="0">
                <a:solidFill>
                  <a:srgbClr val="C00000"/>
                </a:solidFill>
              </a:rPr>
            </a:br>
            <a:r>
              <a:rPr lang="fi-FI" sz="1400" b="1" dirty="0" smtClean="0">
                <a:solidFill>
                  <a:schemeClr val="tx1"/>
                </a:solidFill>
              </a:rPr>
              <a:t>1</a:t>
            </a:r>
            <a:r>
              <a:rPr lang="fi-FI" sz="1400" b="1" dirty="0">
                <a:solidFill>
                  <a:schemeClr val="tx1"/>
                </a:solidFill>
              </a:rPr>
              <a:t>. Ne? </a:t>
            </a:r>
            <a:r>
              <a:rPr lang="tr-TR" sz="1400" b="1" dirty="0" smtClean="0">
                <a:solidFill>
                  <a:schemeClr val="tx1"/>
                </a:solidFill>
              </a:rPr>
              <a:t> 	</a:t>
            </a:r>
            <a:r>
              <a:rPr lang="fi-FI" sz="1400" b="1" dirty="0" smtClean="0">
                <a:solidFill>
                  <a:schemeClr val="tx1"/>
                </a:solidFill>
              </a:rPr>
              <a:t>2</a:t>
            </a:r>
            <a:r>
              <a:rPr lang="fi-FI" sz="1400" b="1" dirty="0">
                <a:solidFill>
                  <a:schemeClr val="tx1"/>
                </a:solidFill>
              </a:rPr>
              <a:t>. </a:t>
            </a:r>
            <a:r>
              <a:rPr lang="fi-FI" sz="1400" b="1" dirty="0" smtClean="0">
                <a:solidFill>
                  <a:schemeClr val="tx1"/>
                </a:solidFill>
              </a:rPr>
              <a:t>Nerede?</a:t>
            </a:r>
            <a:r>
              <a:rPr lang="tr-TR" sz="1400" b="1" dirty="0">
                <a:solidFill>
                  <a:schemeClr val="tx1"/>
                </a:solidFill>
              </a:rPr>
              <a:t>	</a:t>
            </a:r>
            <a:r>
              <a:rPr lang="fi-FI" sz="1400" b="1" dirty="0" smtClean="0">
                <a:solidFill>
                  <a:schemeClr val="tx1"/>
                </a:solidFill>
              </a:rPr>
              <a:t>3.Ne zaman?</a:t>
            </a:r>
            <a:r>
              <a:rPr lang="tr-TR" sz="1400" b="1" dirty="0">
                <a:solidFill>
                  <a:schemeClr val="tx1"/>
                </a:solidFill>
              </a:rPr>
              <a:t>	</a:t>
            </a:r>
            <a:r>
              <a:rPr lang="fi-FI" sz="1400" b="1" dirty="0" smtClean="0">
                <a:solidFill>
                  <a:schemeClr val="tx1"/>
                </a:solidFill>
              </a:rPr>
              <a:t>4</a:t>
            </a:r>
            <a:r>
              <a:rPr lang="fi-FI" sz="1400" b="1" dirty="0">
                <a:solidFill>
                  <a:schemeClr val="tx1"/>
                </a:solidFill>
              </a:rPr>
              <a:t>. </a:t>
            </a:r>
            <a:r>
              <a:rPr lang="fi-FI" sz="1400" b="1" dirty="0" smtClean="0">
                <a:solidFill>
                  <a:schemeClr val="tx1"/>
                </a:solidFill>
              </a:rPr>
              <a:t>Niçin?</a:t>
            </a:r>
            <a:r>
              <a:rPr lang="tr-TR" sz="1400" b="1" dirty="0" smtClean="0">
                <a:solidFill>
                  <a:schemeClr val="tx1"/>
                </a:solidFill>
              </a:rPr>
              <a:t>	    </a:t>
            </a:r>
            <a:r>
              <a:rPr lang="fi-FI" sz="1400" b="1" dirty="0" smtClean="0">
                <a:solidFill>
                  <a:schemeClr val="tx1"/>
                </a:solidFill>
              </a:rPr>
              <a:t>5</a:t>
            </a:r>
            <a:r>
              <a:rPr lang="fi-FI" sz="1400" b="1" dirty="0">
                <a:solidFill>
                  <a:schemeClr val="tx1"/>
                </a:solidFill>
              </a:rPr>
              <a:t>. Nasıl</a:t>
            </a:r>
            <a:r>
              <a:rPr lang="fi-FI" sz="1400" b="1" dirty="0" smtClean="0">
                <a:solidFill>
                  <a:schemeClr val="tx1"/>
                </a:solidFill>
              </a:rPr>
              <a:t>?</a:t>
            </a:r>
            <a:r>
              <a:rPr lang="tr-TR" sz="1400" b="1" dirty="0" smtClean="0">
                <a:solidFill>
                  <a:schemeClr val="tx1"/>
                </a:solidFill>
              </a:rPr>
              <a:t>	</a:t>
            </a:r>
            <a:r>
              <a:rPr lang="fi-FI" sz="1400" b="1" dirty="0" smtClean="0">
                <a:solidFill>
                  <a:schemeClr val="tx1"/>
                </a:solidFill>
              </a:rPr>
              <a:t> </a:t>
            </a:r>
            <a:r>
              <a:rPr lang="tr-TR" sz="1400" b="1" dirty="0">
                <a:solidFill>
                  <a:schemeClr val="tx1"/>
                </a:solidFill>
              </a:rPr>
              <a:t> </a:t>
            </a:r>
            <a:r>
              <a:rPr lang="tr-TR" sz="1400" b="1" dirty="0" smtClean="0">
                <a:solidFill>
                  <a:schemeClr val="tx1"/>
                </a:solidFill>
              </a:rPr>
              <a:t>         </a:t>
            </a:r>
            <a:r>
              <a:rPr lang="fi-FI" sz="1400" b="1" dirty="0" smtClean="0">
                <a:solidFill>
                  <a:schemeClr val="tx1"/>
                </a:solidFill>
              </a:rPr>
              <a:t>6</a:t>
            </a:r>
            <a:r>
              <a:rPr lang="fi-FI" sz="1400" b="1" dirty="0">
                <a:solidFill>
                  <a:schemeClr val="tx1"/>
                </a:solidFill>
              </a:rPr>
              <a:t>. Kim? </a:t>
            </a:r>
            <a:r>
              <a:rPr lang="tr-TR" sz="1400" b="1" dirty="0" smtClean="0">
                <a:solidFill>
                  <a:schemeClr val="tx1"/>
                </a:solidFill>
              </a:rPr>
              <a:t/>
            </a:r>
            <a:br>
              <a:rPr lang="tr-TR" sz="1400" b="1" dirty="0" smtClean="0">
                <a:solidFill>
                  <a:schemeClr val="tx1"/>
                </a:solidFill>
              </a:rPr>
            </a:br>
            <a:r>
              <a:rPr lang="tr-TR" sz="1400" b="1" dirty="0">
                <a:solidFill>
                  <a:schemeClr val="tx1"/>
                </a:solidFill>
              </a:rPr>
              <a:t/>
            </a:r>
            <a:br>
              <a:rPr lang="tr-TR" sz="1400" b="1" dirty="0">
                <a:solidFill>
                  <a:schemeClr val="tx1"/>
                </a:solidFill>
              </a:rPr>
            </a:br>
            <a:r>
              <a:rPr lang="tr-TR" sz="1400" b="1" dirty="0">
                <a:solidFill>
                  <a:schemeClr val="tx1"/>
                </a:solidFill>
              </a:rPr>
              <a:t/>
            </a:r>
            <a:br>
              <a:rPr lang="tr-TR" sz="1400" b="1" dirty="0">
                <a:solidFill>
                  <a:schemeClr val="tx1"/>
                </a:solidFill>
              </a:rPr>
            </a:br>
            <a:r>
              <a:rPr lang="tr-TR" sz="1400" b="1" dirty="0" smtClean="0">
                <a:solidFill>
                  <a:schemeClr val="tx1"/>
                </a:solidFill>
              </a:rPr>
              <a:t/>
            </a:r>
            <a:br>
              <a:rPr lang="tr-TR" sz="1400" b="1" dirty="0" smtClean="0">
                <a:solidFill>
                  <a:schemeClr val="tx1"/>
                </a:solidFill>
              </a:rPr>
            </a:br>
            <a:r>
              <a:rPr lang="tr-TR" sz="1400" b="1" dirty="0" smtClean="0">
                <a:solidFill>
                  <a:schemeClr val="tx1"/>
                </a:solidFill>
              </a:rPr>
              <a:t>*</a:t>
            </a:r>
            <a:r>
              <a:rPr lang="tr-TR" sz="1600" b="1" dirty="0" smtClean="0">
                <a:solidFill>
                  <a:schemeClr val="tx1"/>
                </a:solidFill>
              </a:rPr>
              <a:t>amacı </a:t>
            </a:r>
            <a:r>
              <a:rPr lang="tr-TR" sz="1600" b="1" dirty="0">
                <a:solidFill>
                  <a:schemeClr val="tx1"/>
                </a:solidFill>
              </a:rPr>
              <a:t>problemi analiz etmektir. </a:t>
            </a:r>
            <a:r>
              <a:rPr lang="tr-TR" sz="1600" b="1" dirty="0" smtClean="0">
                <a:solidFill>
                  <a:schemeClr val="tx1"/>
                </a:solidFill>
              </a:rPr>
              <a:t/>
            </a:r>
            <a:br>
              <a:rPr lang="tr-TR" sz="1600" b="1" dirty="0" smtClean="0">
                <a:solidFill>
                  <a:schemeClr val="tx1"/>
                </a:solidFill>
              </a:rPr>
            </a:br>
            <a:r>
              <a:rPr lang="tr-TR" sz="1600" b="1" dirty="0" smtClean="0">
                <a:solidFill>
                  <a:schemeClr val="tx1"/>
                </a:solidFill>
              </a:rPr>
              <a:t/>
            </a:r>
            <a:br>
              <a:rPr lang="tr-TR" sz="1600" b="1" dirty="0" smtClean="0">
                <a:solidFill>
                  <a:schemeClr val="tx1"/>
                </a:solidFill>
              </a:rPr>
            </a:br>
            <a:r>
              <a:rPr lang="tr-TR" sz="1600" b="1" dirty="0" smtClean="0">
                <a:solidFill>
                  <a:schemeClr val="tx1"/>
                </a:solidFill>
              </a:rPr>
              <a:t>*Bu </a:t>
            </a:r>
            <a:r>
              <a:rPr lang="tr-TR" sz="1600" b="1" dirty="0">
                <a:solidFill>
                  <a:schemeClr val="tx1"/>
                </a:solidFill>
              </a:rPr>
              <a:t>metot, </a:t>
            </a:r>
            <a:r>
              <a:rPr lang="tr-TR" sz="1600" b="1" dirty="0" smtClean="0">
                <a:solidFill>
                  <a:schemeClr val="tx1"/>
                </a:solidFill>
              </a:rPr>
              <a:t>6 </a:t>
            </a:r>
            <a:r>
              <a:rPr lang="tr-TR" sz="1600" b="1" dirty="0">
                <a:solidFill>
                  <a:schemeClr val="tx1"/>
                </a:solidFill>
              </a:rPr>
              <a:t>soruyu sormaya </a:t>
            </a:r>
            <a:r>
              <a:rPr lang="tr-TR" sz="1600" b="1" dirty="0" smtClean="0">
                <a:solidFill>
                  <a:schemeClr val="tx1"/>
                </a:solidFill>
              </a:rPr>
              <a:t> dayanır</a:t>
            </a:r>
            <a:br>
              <a:rPr lang="tr-TR" sz="1600" b="1" dirty="0" smtClean="0">
                <a:solidFill>
                  <a:schemeClr val="tx1"/>
                </a:solidFill>
              </a:rPr>
            </a:br>
            <a:r>
              <a:rPr lang="tr-TR" sz="1600" b="1" dirty="0" smtClean="0">
                <a:solidFill>
                  <a:schemeClr val="tx1"/>
                </a:solidFill>
              </a:rPr>
              <a:t/>
            </a:r>
            <a:br>
              <a:rPr lang="tr-TR" sz="1600" b="1" dirty="0" smtClean="0">
                <a:solidFill>
                  <a:schemeClr val="tx1"/>
                </a:solidFill>
              </a:rPr>
            </a:br>
            <a:r>
              <a:rPr lang="tr-TR" sz="1600" b="1" dirty="0" smtClean="0">
                <a:solidFill>
                  <a:schemeClr val="tx1"/>
                </a:solidFill>
              </a:rPr>
              <a:t>*problemi </a:t>
            </a:r>
            <a:r>
              <a:rPr lang="tr-TR" sz="1600" b="1" dirty="0">
                <a:solidFill>
                  <a:schemeClr val="tx1"/>
                </a:solidFill>
              </a:rPr>
              <a:t>daha iyi etiketlemeye, onun bağlantılarını daha iyi anlamaya yardım eder. </a:t>
            </a:r>
            <a:br>
              <a:rPr lang="tr-TR" sz="1600" b="1" dirty="0">
                <a:solidFill>
                  <a:schemeClr val="tx1"/>
                </a:solidFill>
              </a:rPr>
            </a:br>
            <a:r>
              <a:rPr lang="tr-TR" sz="1600" b="1" dirty="0" smtClean="0">
                <a:solidFill>
                  <a:schemeClr val="tx1"/>
                </a:solidFill>
              </a:rPr>
              <a:t/>
            </a:r>
            <a:br>
              <a:rPr lang="tr-TR" sz="1600" b="1" dirty="0" smtClean="0">
                <a:solidFill>
                  <a:schemeClr val="tx1"/>
                </a:solidFill>
              </a:rPr>
            </a:br>
            <a:r>
              <a:rPr lang="tr-TR" sz="1600" b="1" dirty="0">
                <a:solidFill>
                  <a:schemeClr val="tx1"/>
                </a:solidFill>
              </a:rPr>
              <a:t/>
            </a:r>
            <a:br>
              <a:rPr lang="tr-TR" sz="1600" b="1" dirty="0">
                <a:solidFill>
                  <a:schemeClr val="tx1"/>
                </a:solidFill>
              </a:rPr>
            </a:br>
            <a:r>
              <a:rPr lang="tr-TR" sz="1400" b="1" dirty="0">
                <a:solidFill>
                  <a:schemeClr val="tx1"/>
                </a:solidFill>
              </a:rPr>
              <a:t/>
            </a:r>
            <a:br>
              <a:rPr lang="tr-TR" sz="1400" b="1" dirty="0">
                <a:solidFill>
                  <a:schemeClr val="tx1"/>
                </a:solidFill>
              </a:rPr>
            </a:br>
            <a:r>
              <a:rPr lang="tr-TR" sz="1400" b="1" dirty="0" smtClean="0">
                <a:solidFill>
                  <a:schemeClr val="tx1"/>
                </a:solidFill>
              </a:rPr>
              <a:t/>
            </a:r>
            <a:br>
              <a:rPr lang="tr-TR" sz="1400" b="1" dirty="0" smtClean="0">
                <a:solidFill>
                  <a:schemeClr val="tx1"/>
                </a:solidFill>
              </a:rPr>
            </a:br>
            <a:r>
              <a:rPr lang="tr-TR" sz="1400" b="1" dirty="0">
                <a:solidFill>
                  <a:schemeClr val="tx1"/>
                </a:solidFill>
              </a:rPr>
              <a:t/>
            </a:r>
            <a:br>
              <a:rPr lang="tr-TR" sz="1400" b="1" dirty="0">
                <a:solidFill>
                  <a:schemeClr val="tx1"/>
                </a:solidFill>
              </a:rPr>
            </a:br>
            <a:r>
              <a:rPr lang="tr-TR" sz="1400" dirty="0">
                <a:solidFill>
                  <a:schemeClr val="tx1"/>
                </a:solidFill>
              </a:rPr>
              <a:t/>
            </a:r>
            <a:br>
              <a:rPr lang="tr-TR" sz="1400" dirty="0">
                <a:solidFill>
                  <a:schemeClr val="tx1"/>
                </a:solidFill>
              </a:rPr>
            </a:br>
            <a:r>
              <a:rPr lang="tr-TR" sz="1400" dirty="0" smtClean="0">
                <a:solidFill>
                  <a:schemeClr val="tx1"/>
                </a:solidFill>
              </a:rPr>
              <a:t>	</a:t>
            </a:r>
            <a:r>
              <a:rPr lang="tr-TR" sz="1400" b="1" dirty="0" smtClean="0">
                <a:solidFill>
                  <a:schemeClr val="tx1"/>
                </a:solidFill>
              </a:rPr>
              <a:t/>
            </a:r>
            <a:br>
              <a:rPr lang="tr-TR" sz="1400" b="1" dirty="0" smtClean="0">
                <a:solidFill>
                  <a:schemeClr val="tx1"/>
                </a:solidFill>
              </a:rPr>
            </a:br>
            <a:r>
              <a:rPr lang="tr-TR" sz="1400" b="1" dirty="0" smtClean="0">
                <a:solidFill>
                  <a:schemeClr val="tx1"/>
                </a:solidFill>
              </a:rPr>
              <a:t/>
            </a:r>
            <a:br>
              <a:rPr lang="tr-TR" sz="1400" b="1" dirty="0" smtClean="0">
                <a:solidFill>
                  <a:schemeClr val="tx1"/>
                </a:solidFill>
              </a:rPr>
            </a:br>
            <a:endParaRPr lang="tr-TR" sz="14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02108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04664"/>
            <a:ext cx="8280920" cy="6120680"/>
          </a:xfrm>
        </p:spPr>
        <p:txBody>
          <a:bodyPr>
            <a:normAutofit fontScale="90000"/>
          </a:bodyPr>
          <a:lstStyle/>
          <a:p>
            <a:r>
              <a:rPr lang="tr-TR" sz="3600" b="1" dirty="0" smtClean="0">
                <a:solidFill>
                  <a:srgbClr val="C00000"/>
                </a:solidFill>
              </a:rPr>
              <a:t>		Balık Kılçığı </a:t>
            </a:r>
            <a:r>
              <a:rPr lang="tr-TR" sz="3600" b="1" dirty="0">
                <a:solidFill>
                  <a:srgbClr val="C00000"/>
                </a:solidFill>
              </a:rPr>
              <a:t>Diyagramı </a:t>
            </a:r>
            <a:r>
              <a:rPr lang="tr-TR" sz="3600" b="1" dirty="0" smtClean="0">
                <a:solidFill>
                  <a:srgbClr val="C00000"/>
                </a:solidFill>
              </a:rPr>
              <a:t/>
            </a:r>
            <a:br>
              <a:rPr lang="tr-TR" sz="3600" b="1" dirty="0" smtClean="0">
                <a:solidFill>
                  <a:srgbClr val="C00000"/>
                </a:solidFill>
              </a:rPr>
            </a:br>
            <a:r>
              <a:rPr lang="tr-TR" sz="3600" b="1" dirty="0" smtClean="0">
                <a:solidFill>
                  <a:srgbClr val="C00000"/>
                </a:solidFill>
              </a:rPr>
              <a:t>			</a:t>
            </a:r>
            <a:r>
              <a:rPr lang="tr-TR" sz="2700" b="1" dirty="0" smtClean="0">
                <a:solidFill>
                  <a:srgbClr val="C00000"/>
                </a:solidFill>
              </a:rPr>
              <a:t>(Sebep-Sonuç)</a:t>
            </a:r>
            <a:r>
              <a:rPr lang="tr-TR" sz="3600" b="1" dirty="0" smtClean="0">
                <a:solidFill>
                  <a:srgbClr val="C00000"/>
                </a:solidFill>
              </a:rPr>
              <a:t/>
            </a:r>
            <a:br>
              <a:rPr lang="tr-TR" sz="3600" b="1" dirty="0" smtClean="0">
                <a:solidFill>
                  <a:srgbClr val="C00000"/>
                </a:solidFill>
              </a:rPr>
            </a:br>
            <a:r>
              <a:rPr lang="tr-TR" sz="1400" dirty="0" smtClean="0">
                <a:solidFill>
                  <a:schemeClr val="tx1"/>
                </a:solidFill>
              </a:rPr>
              <a:t>*</a:t>
            </a:r>
            <a:r>
              <a:rPr lang="tr-TR" sz="1400" b="1" dirty="0" smtClean="0">
                <a:solidFill>
                  <a:schemeClr val="tx1"/>
                </a:solidFill>
              </a:rPr>
              <a:t>herhangi bir probleme ilişkin nedenlerin ve alt nedenlerin bulunmasının amaçlandığı öğretim tekniğidir</a:t>
            </a:r>
            <a:br>
              <a:rPr lang="tr-TR" sz="1400" b="1" dirty="0" smtClean="0">
                <a:solidFill>
                  <a:schemeClr val="tx1"/>
                </a:solidFill>
              </a:rPr>
            </a:br>
            <a:r>
              <a:rPr lang="tr-TR" sz="1400" b="1" dirty="0">
                <a:solidFill>
                  <a:schemeClr val="tx1"/>
                </a:solidFill>
              </a:rPr>
              <a:t/>
            </a:r>
            <a:br>
              <a:rPr lang="tr-TR" sz="1400" b="1" dirty="0">
                <a:solidFill>
                  <a:schemeClr val="tx1"/>
                </a:solidFill>
              </a:rPr>
            </a:br>
            <a:r>
              <a:rPr lang="tr-TR" sz="1400" b="1" dirty="0" smtClean="0">
                <a:solidFill>
                  <a:schemeClr val="tx1"/>
                </a:solidFill>
              </a:rPr>
              <a:t>*problemlere çözüm üretilmesini sağlamaz</a:t>
            </a:r>
            <a:br>
              <a:rPr lang="tr-TR" sz="1400" b="1" dirty="0" smtClean="0">
                <a:solidFill>
                  <a:schemeClr val="tx1"/>
                </a:solidFill>
              </a:rPr>
            </a:br>
            <a:r>
              <a:rPr lang="tr-TR" sz="1400" b="1" dirty="0" smtClean="0">
                <a:solidFill>
                  <a:schemeClr val="tx1"/>
                </a:solidFill>
              </a:rPr>
              <a:t>*amaç; ayrıntılı bir neden sonuç ilişkisi çıkarmaktır</a:t>
            </a:r>
            <a:br>
              <a:rPr lang="tr-TR" sz="1400" b="1" dirty="0" smtClean="0">
                <a:solidFill>
                  <a:schemeClr val="tx1"/>
                </a:solidFill>
              </a:rPr>
            </a:br>
            <a:r>
              <a:rPr lang="tr-TR" sz="1400" b="1" dirty="0" smtClean="0">
                <a:solidFill>
                  <a:schemeClr val="tx1"/>
                </a:solidFill>
              </a:rPr>
              <a:t/>
            </a:r>
            <a:br>
              <a:rPr lang="tr-TR" sz="1400" b="1" dirty="0" smtClean="0">
                <a:solidFill>
                  <a:schemeClr val="tx1"/>
                </a:solidFill>
              </a:rPr>
            </a:br>
            <a:r>
              <a:rPr lang="tr-TR" sz="1400" b="1" dirty="0" smtClean="0">
                <a:solidFill>
                  <a:schemeClr val="tx1"/>
                </a:solidFill>
              </a:rPr>
              <a:t/>
            </a:r>
            <a:br>
              <a:rPr lang="tr-TR" sz="1400" b="1" dirty="0" smtClean="0">
                <a:solidFill>
                  <a:schemeClr val="tx1"/>
                </a:solidFill>
              </a:rPr>
            </a:br>
            <a:r>
              <a:rPr lang="tr-TR" sz="1400" b="1" dirty="0">
                <a:solidFill>
                  <a:schemeClr val="tx1"/>
                </a:solidFill>
              </a:rPr>
              <a:t>Balık kılçığı diyagramı tekniğinde izlenecek aşamalar </a:t>
            </a:r>
            <a:r>
              <a:rPr lang="tr-TR" sz="1400" b="1" dirty="0" smtClean="0">
                <a:solidFill>
                  <a:schemeClr val="tx1"/>
                </a:solidFill>
              </a:rPr>
              <a:t>;</a:t>
            </a:r>
            <a:br>
              <a:rPr lang="tr-TR" sz="1400" b="1" dirty="0" smtClean="0">
                <a:solidFill>
                  <a:schemeClr val="tx1"/>
                </a:solidFill>
              </a:rPr>
            </a:br>
            <a:r>
              <a:rPr lang="tr-TR" sz="1400" b="1" dirty="0">
                <a:solidFill>
                  <a:schemeClr val="tx1"/>
                </a:solidFill>
              </a:rPr>
              <a:t/>
            </a:r>
            <a:br>
              <a:rPr lang="tr-TR" sz="1400" b="1" dirty="0">
                <a:solidFill>
                  <a:schemeClr val="tx1"/>
                </a:solidFill>
              </a:rPr>
            </a:br>
            <a:r>
              <a:rPr lang="tr-TR" sz="1400" dirty="0">
                <a:solidFill>
                  <a:schemeClr val="tx1"/>
                </a:solidFill>
              </a:rPr>
              <a:t> Araştırılacak sorun yani belirlenen problem, balık kılçığının baş tarafına yerleştirilir (sağ taraf). </a:t>
            </a:r>
            <a:br>
              <a:rPr lang="tr-TR" sz="1400" dirty="0">
                <a:solidFill>
                  <a:schemeClr val="tx1"/>
                </a:solidFill>
              </a:rPr>
            </a:br>
            <a:r>
              <a:rPr lang="tr-TR" sz="1400" dirty="0">
                <a:solidFill>
                  <a:schemeClr val="tx1"/>
                </a:solidFill>
              </a:rPr>
              <a:t> Problemin oluşmasına yol açan sebepler ya da etkenler teker teker balık kılçığının yan kılçıklarına yazılır. </a:t>
            </a:r>
            <a:br>
              <a:rPr lang="tr-TR" sz="1400" dirty="0">
                <a:solidFill>
                  <a:schemeClr val="tx1"/>
                </a:solidFill>
              </a:rPr>
            </a:br>
            <a:r>
              <a:rPr lang="tr-TR" sz="1400" dirty="0">
                <a:solidFill>
                  <a:schemeClr val="tx1"/>
                </a:solidFill>
              </a:rPr>
              <a:t> Temel kılçıklar genelde insan, çevre, malzeme, yöntem, yönetim, </a:t>
            </a:r>
            <a:r>
              <a:rPr lang="tr-TR" sz="1400" dirty="0" err="1">
                <a:solidFill>
                  <a:schemeClr val="tx1"/>
                </a:solidFill>
              </a:rPr>
              <a:t>ölçülebilirlik</a:t>
            </a:r>
            <a:r>
              <a:rPr lang="tr-TR" sz="1400" dirty="0">
                <a:solidFill>
                  <a:schemeClr val="tx1"/>
                </a:solidFill>
              </a:rPr>
              <a:t> şeklindedir fakat bu temel kılçıklar, ihtiyaçlara göre arttırılıp azaltılabilir. İlk kılçıktan başlayarak sebepler eklenir ve diğer kılçığa geçilir. Her kılçık veya sebep birçok alt kılçıklara sahip olabilir. </a:t>
            </a:r>
            <a:r>
              <a:rPr lang="tr-TR" sz="1400" dirty="0" smtClean="0">
                <a:solidFill>
                  <a:schemeClr val="tx1"/>
                </a:solidFill>
              </a:rPr>
              <a:t/>
            </a:r>
            <a:br>
              <a:rPr lang="tr-TR" sz="1400" dirty="0" smtClean="0">
                <a:solidFill>
                  <a:schemeClr val="tx1"/>
                </a:solidFill>
              </a:rPr>
            </a:br>
            <a:r>
              <a:rPr lang="tr-TR" sz="1400" dirty="0" smtClean="0">
                <a:solidFill>
                  <a:schemeClr val="tx1"/>
                </a:solidFill>
              </a:rPr>
              <a:t/>
            </a:r>
            <a:br>
              <a:rPr lang="tr-TR" sz="1400" dirty="0" smtClean="0">
                <a:solidFill>
                  <a:schemeClr val="tx1"/>
                </a:solidFill>
              </a:rPr>
            </a:br>
            <a:r>
              <a:rPr lang="tr-TR" sz="1600" b="1" dirty="0">
                <a:solidFill>
                  <a:srgbClr val="7030A0"/>
                </a:solidFill>
              </a:rPr>
              <a:t>Problem</a:t>
            </a:r>
            <a:r>
              <a:rPr lang="tr-TR" sz="1600" b="1" dirty="0" smtClean="0">
                <a:solidFill>
                  <a:srgbClr val="7030A0"/>
                </a:solidFill>
              </a:rPr>
              <a:t>:</a:t>
            </a:r>
            <a:r>
              <a:rPr lang="tr-TR" sz="1600" b="1" dirty="0">
                <a:solidFill>
                  <a:srgbClr val="7030A0"/>
                </a:solidFill>
              </a:rPr>
              <a:t> Kütüphaneye yönelik</a:t>
            </a:r>
            <a:r>
              <a:rPr lang="tr-TR" sz="1600" b="1" dirty="0" smtClean="0">
                <a:solidFill>
                  <a:srgbClr val="7030A0"/>
                </a:solidFill>
              </a:rPr>
              <a:t> </a:t>
            </a:r>
            <a:r>
              <a:rPr lang="tr-TR" sz="1600" b="1" dirty="0">
                <a:solidFill>
                  <a:srgbClr val="7030A0"/>
                </a:solidFill>
              </a:rPr>
              <a:t>Kitapların arandığında bulunamaması </a:t>
            </a:r>
            <a:r>
              <a:rPr lang="tr-TR" sz="1600" b="1" dirty="0" smtClean="0">
                <a:solidFill>
                  <a:srgbClr val="7030A0"/>
                </a:solidFill>
              </a:rPr>
              <a:t>çalışması </a:t>
            </a:r>
            <a:r>
              <a:rPr lang="tr-TR" sz="1400" dirty="0">
                <a:solidFill>
                  <a:schemeClr val="tx1"/>
                </a:solidFill>
              </a:rPr>
              <a:t/>
            </a:r>
            <a:br>
              <a:rPr lang="tr-TR" sz="1400" dirty="0">
                <a:solidFill>
                  <a:schemeClr val="tx1"/>
                </a:solidFill>
              </a:rPr>
            </a:br>
            <a:r>
              <a:rPr lang="tr-TR" sz="1400" dirty="0" smtClean="0">
                <a:solidFill>
                  <a:schemeClr val="tx1"/>
                </a:solidFill>
              </a:rPr>
              <a:t/>
            </a:r>
            <a:br>
              <a:rPr lang="tr-TR" sz="1400" dirty="0" smtClean="0">
                <a:solidFill>
                  <a:schemeClr val="tx1"/>
                </a:solidFill>
              </a:rPr>
            </a:br>
            <a:r>
              <a:rPr lang="tr-TR" sz="1400" dirty="0">
                <a:solidFill>
                  <a:schemeClr val="tx1"/>
                </a:solidFill>
              </a:rPr>
              <a:t/>
            </a:r>
            <a:br>
              <a:rPr lang="tr-TR" sz="1400" dirty="0">
                <a:solidFill>
                  <a:schemeClr val="tx1"/>
                </a:solidFill>
              </a:rPr>
            </a:br>
            <a:r>
              <a:rPr lang="tr-TR" sz="1400" dirty="0" smtClean="0">
                <a:solidFill>
                  <a:schemeClr val="tx1"/>
                </a:solidFill>
              </a:rPr>
              <a:t/>
            </a:r>
            <a:br>
              <a:rPr lang="tr-TR" sz="1400" dirty="0" smtClean="0">
                <a:solidFill>
                  <a:schemeClr val="tx1"/>
                </a:solidFill>
              </a:rPr>
            </a:br>
            <a:r>
              <a:rPr lang="tr-TR" sz="1400" dirty="0">
                <a:solidFill>
                  <a:schemeClr val="tx1"/>
                </a:solidFill>
              </a:rPr>
              <a:t/>
            </a:r>
            <a:br>
              <a:rPr lang="tr-TR" sz="1400" dirty="0">
                <a:solidFill>
                  <a:schemeClr val="tx1"/>
                </a:solidFill>
              </a:rPr>
            </a:br>
            <a:r>
              <a:rPr lang="tr-TR" sz="1400" dirty="0" smtClean="0">
                <a:solidFill>
                  <a:schemeClr val="tx1"/>
                </a:solidFill>
              </a:rPr>
              <a:t/>
            </a:r>
            <a:br>
              <a:rPr lang="tr-TR" sz="1400" dirty="0" smtClean="0">
                <a:solidFill>
                  <a:schemeClr val="tx1"/>
                </a:solidFill>
              </a:rPr>
            </a:br>
            <a:r>
              <a:rPr lang="tr-TR" sz="1400" dirty="0">
                <a:solidFill>
                  <a:schemeClr val="tx1"/>
                </a:solidFill>
              </a:rPr>
              <a:t/>
            </a:r>
            <a:br>
              <a:rPr lang="tr-TR" sz="1400" dirty="0">
                <a:solidFill>
                  <a:schemeClr val="tx1"/>
                </a:solidFill>
              </a:rPr>
            </a:br>
            <a:r>
              <a:rPr lang="tr-TR" sz="1400" dirty="0" smtClean="0">
                <a:solidFill>
                  <a:schemeClr val="tx1"/>
                </a:solidFill>
              </a:rPr>
              <a:t/>
            </a:r>
            <a:br>
              <a:rPr lang="tr-TR" sz="1400" dirty="0" smtClean="0">
                <a:solidFill>
                  <a:schemeClr val="tx1"/>
                </a:solidFill>
              </a:rPr>
            </a:br>
            <a:endParaRPr lang="tr-TR" sz="1400" dirty="0">
              <a:solidFill>
                <a:schemeClr val="tx1"/>
              </a:solidFill>
              <a:effectLst>
                <a:outerShdw blurRad="38100" dist="38100" dir="2700000" algn="tl">
                  <a:srgbClr val="000000">
                    <a:alpha val="43137"/>
                  </a:srgbClr>
                </a:outerShdw>
              </a:effectLst>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4941168"/>
            <a:ext cx="4968552" cy="16328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889783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04664"/>
            <a:ext cx="8280920" cy="6120680"/>
          </a:xfrm>
        </p:spPr>
        <p:txBody>
          <a:bodyPr>
            <a:normAutofit fontScale="90000"/>
          </a:bodyPr>
          <a:lstStyle/>
          <a:p>
            <a:r>
              <a:rPr lang="tr-TR" sz="3600" b="1" dirty="0" smtClean="0">
                <a:solidFill>
                  <a:srgbClr val="C00000"/>
                </a:solidFill>
              </a:rPr>
              <a:t>	</a:t>
            </a:r>
            <a:r>
              <a:rPr lang="tr-TR" sz="2800" b="1" dirty="0" smtClean="0">
                <a:solidFill>
                  <a:srgbClr val="C00000"/>
                </a:solidFill>
              </a:rPr>
              <a:t>Ağaç </a:t>
            </a:r>
            <a:r>
              <a:rPr lang="tr-TR" sz="2800" b="1" dirty="0">
                <a:solidFill>
                  <a:srgbClr val="C00000"/>
                </a:solidFill>
              </a:rPr>
              <a:t>Diyagramı </a:t>
            </a:r>
            <a:r>
              <a:rPr lang="tr-TR" sz="2800" b="1" dirty="0" smtClean="0">
                <a:solidFill>
                  <a:srgbClr val="C00000"/>
                </a:solidFill>
              </a:rPr>
              <a:t/>
            </a:r>
            <a:br>
              <a:rPr lang="tr-TR" sz="2800" b="1" dirty="0" smtClean="0">
                <a:solidFill>
                  <a:srgbClr val="C00000"/>
                </a:solidFill>
              </a:rPr>
            </a:br>
            <a:r>
              <a:rPr lang="tr-TR" sz="2800" b="1" dirty="0">
                <a:solidFill>
                  <a:srgbClr val="C00000"/>
                </a:solidFill>
              </a:rPr>
              <a:t>	</a:t>
            </a:r>
            <a:r>
              <a:rPr lang="tr-TR" sz="2800" b="1" dirty="0" smtClean="0">
                <a:solidFill>
                  <a:srgbClr val="C00000"/>
                </a:solidFill>
              </a:rPr>
              <a:t>	(</a:t>
            </a:r>
            <a:r>
              <a:rPr lang="tr-TR" sz="2800" b="1" dirty="0">
                <a:solidFill>
                  <a:srgbClr val="C00000"/>
                </a:solidFill>
              </a:rPr>
              <a:t>Problem Ağacı) </a:t>
            </a:r>
            <a:r>
              <a:rPr lang="tr-TR" sz="2800" b="1" dirty="0" smtClean="0">
                <a:solidFill>
                  <a:srgbClr val="C00000"/>
                </a:solidFill>
              </a:rPr>
              <a:t> </a:t>
            </a:r>
            <a:br>
              <a:rPr lang="tr-TR" sz="2800" b="1" dirty="0" smtClean="0">
                <a:solidFill>
                  <a:srgbClr val="C00000"/>
                </a:solidFill>
              </a:rPr>
            </a:br>
            <a:r>
              <a:rPr lang="tr-TR" sz="3600" b="1" dirty="0" smtClean="0">
                <a:solidFill>
                  <a:srgbClr val="C00000"/>
                </a:solidFill>
              </a:rPr>
              <a:t/>
            </a:r>
            <a:br>
              <a:rPr lang="tr-TR" sz="3600" b="1" dirty="0" smtClean="0">
                <a:solidFill>
                  <a:srgbClr val="C00000"/>
                </a:solidFill>
              </a:rPr>
            </a:br>
            <a:r>
              <a:rPr lang="tr-TR" sz="1400" b="1" dirty="0">
                <a:solidFill>
                  <a:schemeClr val="tx1"/>
                </a:solidFill>
              </a:rPr>
              <a:t>*</a:t>
            </a:r>
            <a:r>
              <a:rPr lang="tr-TR" sz="1400" b="1" dirty="0" smtClean="0">
                <a:solidFill>
                  <a:schemeClr val="tx1"/>
                </a:solidFill>
              </a:rPr>
              <a:t>Belirli </a:t>
            </a:r>
            <a:r>
              <a:rPr lang="tr-TR" sz="1400" b="1" dirty="0">
                <a:solidFill>
                  <a:schemeClr val="tx1"/>
                </a:solidFill>
              </a:rPr>
              <a:t>bir hedefe ulaşmak amacıyla </a:t>
            </a:r>
            <a:r>
              <a:rPr lang="tr-TR" sz="1400" b="1" dirty="0" smtClean="0">
                <a:solidFill>
                  <a:schemeClr val="tx1"/>
                </a:solidFill>
              </a:rPr>
              <a:t/>
            </a:r>
            <a:br>
              <a:rPr lang="tr-TR" sz="1400" b="1" dirty="0" smtClean="0">
                <a:solidFill>
                  <a:schemeClr val="tx1"/>
                </a:solidFill>
              </a:rPr>
            </a:br>
            <a:r>
              <a:rPr lang="tr-TR" sz="1400" b="1" dirty="0" smtClean="0">
                <a:solidFill>
                  <a:schemeClr val="tx1"/>
                </a:solidFill>
              </a:rPr>
              <a:t>yapılması </a:t>
            </a:r>
            <a:r>
              <a:rPr lang="tr-TR" sz="1400" b="1" dirty="0">
                <a:solidFill>
                  <a:schemeClr val="tx1"/>
                </a:solidFill>
              </a:rPr>
              <a:t>gereken işlerin bir haritasını çıkarmaya yarayan tekniktir</a:t>
            </a:r>
            <a:r>
              <a:rPr lang="tr-TR" sz="1400" b="1" dirty="0" smtClean="0">
                <a:solidFill>
                  <a:schemeClr val="tx1"/>
                </a:solidFill>
              </a:rPr>
              <a:t>.</a:t>
            </a:r>
            <a:br>
              <a:rPr lang="tr-TR" sz="1400" b="1" dirty="0" smtClean="0">
                <a:solidFill>
                  <a:schemeClr val="tx1"/>
                </a:solidFill>
              </a:rPr>
            </a:br>
            <a:r>
              <a:rPr lang="tr-TR" sz="1400" b="1" dirty="0" smtClean="0">
                <a:solidFill>
                  <a:schemeClr val="tx1"/>
                </a:solidFill>
              </a:rPr>
              <a:t/>
            </a:r>
            <a:br>
              <a:rPr lang="tr-TR" sz="1400" b="1" dirty="0" smtClean="0">
                <a:solidFill>
                  <a:schemeClr val="tx1"/>
                </a:solidFill>
              </a:rPr>
            </a:br>
            <a:r>
              <a:rPr lang="tr-TR" sz="1400" b="1" dirty="0" smtClean="0">
                <a:solidFill>
                  <a:schemeClr val="tx1"/>
                </a:solidFill>
              </a:rPr>
              <a:t>*Neden </a:t>
            </a:r>
            <a:r>
              <a:rPr lang="tr-TR" sz="1400" b="1" dirty="0">
                <a:solidFill>
                  <a:schemeClr val="tx1"/>
                </a:solidFill>
              </a:rPr>
              <a:t>ve nasıl sorularına yanıt aranır. </a:t>
            </a:r>
            <a:r>
              <a:rPr lang="tr-TR" sz="1400" b="1" dirty="0" smtClean="0">
                <a:solidFill>
                  <a:schemeClr val="tx1"/>
                </a:solidFill>
              </a:rPr>
              <a:t/>
            </a:r>
            <a:br>
              <a:rPr lang="tr-TR" sz="1400" b="1" dirty="0" smtClean="0">
                <a:solidFill>
                  <a:schemeClr val="tx1"/>
                </a:solidFill>
              </a:rPr>
            </a:br>
            <a:r>
              <a:rPr lang="tr-TR" sz="1400" b="1" dirty="0" smtClean="0">
                <a:solidFill>
                  <a:schemeClr val="tx1"/>
                </a:solidFill>
              </a:rPr>
              <a:t>Hem </a:t>
            </a:r>
            <a:r>
              <a:rPr lang="tr-TR" sz="1400" b="1" dirty="0">
                <a:solidFill>
                  <a:schemeClr val="tx1"/>
                </a:solidFill>
              </a:rPr>
              <a:t>problemin nedenlerinin bulunmasına hem çözümüne yönelik bir tekniktir. Neden ve nasıl soruları sorularak harita çıkarılır. </a:t>
            </a:r>
            <a:r>
              <a:rPr lang="tr-TR" sz="1400" b="1" dirty="0">
                <a:solidFill>
                  <a:srgbClr val="FFC000"/>
                </a:solidFill>
              </a:rPr>
              <a:t>“Neden?” sorusu sorunun kaynağını arar</a:t>
            </a:r>
            <a:r>
              <a:rPr lang="tr-TR" sz="1400" b="1" dirty="0">
                <a:solidFill>
                  <a:schemeClr val="tx1"/>
                </a:solidFill>
              </a:rPr>
              <a:t>, </a:t>
            </a:r>
            <a:r>
              <a:rPr lang="tr-TR" sz="1400" b="1" dirty="0">
                <a:solidFill>
                  <a:srgbClr val="00B050"/>
                </a:solidFill>
              </a:rPr>
              <a:t>“Nasıl?” sorusu ise sorunun çözüm yollarını bulmaya çalışır</a:t>
            </a:r>
            <a:r>
              <a:rPr lang="tr-TR" sz="1400" b="1" dirty="0">
                <a:solidFill>
                  <a:schemeClr val="tx1"/>
                </a:solidFill>
              </a:rPr>
              <a:t>. </a:t>
            </a:r>
            <a:br>
              <a:rPr lang="tr-TR" sz="1400" b="1" dirty="0">
                <a:solidFill>
                  <a:schemeClr val="tx1"/>
                </a:solidFill>
              </a:rPr>
            </a:br>
            <a:r>
              <a:rPr lang="tr-TR" sz="1400" dirty="0">
                <a:solidFill>
                  <a:schemeClr val="tx1"/>
                </a:solidFill>
              </a:rPr>
              <a:t/>
            </a:r>
            <a:br>
              <a:rPr lang="tr-TR" sz="1400" dirty="0">
                <a:solidFill>
                  <a:schemeClr val="tx1"/>
                </a:solidFill>
              </a:rPr>
            </a:br>
            <a:r>
              <a:rPr lang="tr-TR" sz="1400" dirty="0" smtClean="0">
                <a:solidFill>
                  <a:schemeClr val="tx1"/>
                </a:solidFill>
              </a:rPr>
              <a:t>	</a:t>
            </a:r>
            <a:br>
              <a:rPr lang="tr-TR" sz="1400" dirty="0" smtClean="0">
                <a:solidFill>
                  <a:schemeClr val="tx1"/>
                </a:solidFill>
              </a:rPr>
            </a:br>
            <a:r>
              <a:rPr lang="tr-TR" sz="1400" dirty="0">
                <a:solidFill>
                  <a:schemeClr val="tx1"/>
                </a:solidFill>
              </a:rPr>
              <a:t/>
            </a:r>
            <a:br>
              <a:rPr lang="tr-TR" sz="1400" dirty="0">
                <a:solidFill>
                  <a:schemeClr val="tx1"/>
                </a:solidFill>
              </a:rPr>
            </a:br>
            <a:r>
              <a:rPr lang="tr-TR" sz="1400" dirty="0" smtClean="0">
                <a:solidFill>
                  <a:schemeClr val="tx1"/>
                </a:solidFill>
              </a:rPr>
              <a:t/>
            </a:r>
            <a:br>
              <a:rPr lang="tr-TR" sz="1400" dirty="0" smtClean="0">
                <a:solidFill>
                  <a:schemeClr val="tx1"/>
                </a:solidFill>
              </a:rPr>
            </a:br>
            <a:r>
              <a:rPr lang="tr-TR" sz="1400" dirty="0">
                <a:solidFill>
                  <a:schemeClr val="tx1"/>
                </a:solidFill>
              </a:rPr>
              <a:t/>
            </a:r>
            <a:br>
              <a:rPr lang="tr-TR" sz="1400" dirty="0">
                <a:solidFill>
                  <a:schemeClr val="tx1"/>
                </a:solidFill>
              </a:rPr>
            </a:br>
            <a:r>
              <a:rPr lang="tr-TR" sz="1400" b="1" dirty="0" smtClean="0">
                <a:solidFill>
                  <a:schemeClr val="tx1"/>
                </a:solidFill>
              </a:rPr>
              <a:t/>
            </a:r>
            <a:br>
              <a:rPr lang="tr-TR" sz="1400" b="1" dirty="0" smtClean="0">
                <a:solidFill>
                  <a:schemeClr val="tx1"/>
                </a:solidFill>
              </a:rPr>
            </a:br>
            <a:r>
              <a:rPr lang="tr-TR" sz="1400" b="1" dirty="0" smtClean="0">
                <a:solidFill>
                  <a:schemeClr val="tx1"/>
                </a:solidFill>
              </a:rPr>
              <a:t/>
            </a:r>
            <a:br>
              <a:rPr lang="tr-TR" sz="1400" b="1" dirty="0" smtClean="0">
                <a:solidFill>
                  <a:schemeClr val="tx1"/>
                </a:solidFill>
              </a:rPr>
            </a:br>
            <a:r>
              <a:rPr lang="tr-TR" sz="1400" b="1" dirty="0">
                <a:solidFill>
                  <a:schemeClr val="tx1"/>
                </a:solidFill>
              </a:rPr>
              <a:t/>
            </a:r>
            <a:br>
              <a:rPr lang="tr-TR" sz="1400" b="1" dirty="0">
                <a:solidFill>
                  <a:schemeClr val="tx1"/>
                </a:solidFill>
              </a:rPr>
            </a:br>
            <a:r>
              <a:rPr lang="tr-TR" sz="1400" b="1" dirty="0" smtClean="0">
                <a:solidFill>
                  <a:schemeClr val="tx1"/>
                </a:solidFill>
              </a:rPr>
              <a:t/>
            </a:r>
            <a:br>
              <a:rPr lang="tr-TR" sz="1400" b="1" dirty="0" smtClean="0">
                <a:solidFill>
                  <a:schemeClr val="tx1"/>
                </a:solidFill>
              </a:rPr>
            </a:br>
            <a:r>
              <a:rPr lang="tr-TR" sz="1400" b="1" dirty="0">
                <a:solidFill>
                  <a:schemeClr val="tx1"/>
                </a:solidFill>
              </a:rPr>
              <a:t/>
            </a:r>
            <a:br>
              <a:rPr lang="tr-TR" sz="1400" b="1" dirty="0">
                <a:solidFill>
                  <a:schemeClr val="tx1"/>
                </a:solidFill>
              </a:rPr>
            </a:br>
            <a:r>
              <a:rPr lang="tr-TR" sz="1400" b="1" dirty="0" smtClean="0">
                <a:solidFill>
                  <a:schemeClr val="tx1"/>
                </a:solidFill>
              </a:rPr>
              <a:t/>
            </a:r>
            <a:br>
              <a:rPr lang="tr-TR" sz="1400" b="1" dirty="0" smtClean="0">
                <a:solidFill>
                  <a:schemeClr val="tx1"/>
                </a:solidFill>
              </a:rPr>
            </a:br>
            <a:r>
              <a:rPr lang="tr-TR" sz="1400" b="1" dirty="0" smtClean="0">
                <a:solidFill>
                  <a:schemeClr val="tx1"/>
                </a:solidFill>
              </a:rPr>
              <a:t/>
            </a:r>
            <a:br>
              <a:rPr lang="tr-TR" sz="1400" b="1" dirty="0" smtClean="0">
                <a:solidFill>
                  <a:schemeClr val="tx1"/>
                </a:solidFill>
              </a:rPr>
            </a:br>
            <a:r>
              <a:rPr lang="tr-TR" sz="1400" b="1" dirty="0" smtClean="0">
                <a:solidFill>
                  <a:schemeClr val="tx1"/>
                </a:solidFill>
              </a:rPr>
              <a:t/>
            </a:r>
            <a:br>
              <a:rPr lang="tr-TR" sz="1400" b="1" dirty="0" smtClean="0">
                <a:solidFill>
                  <a:schemeClr val="tx1"/>
                </a:solidFill>
              </a:rPr>
            </a:br>
            <a:r>
              <a:rPr lang="tr-TR" sz="1400" b="1" dirty="0">
                <a:solidFill>
                  <a:schemeClr val="tx1"/>
                </a:solidFill>
              </a:rPr>
              <a:t/>
            </a:r>
            <a:br>
              <a:rPr lang="tr-TR" sz="1400" b="1" dirty="0">
                <a:solidFill>
                  <a:schemeClr val="tx1"/>
                </a:solidFill>
              </a:rPr>
            </a:br>
            <a:r>
              <a:rPr lang="tr-TR" sz="1400" b="1" dirty="0" smtClean="0">
                <a:solidFill>
                  <a:schemeClr val="tx1"/>
                </a:solidFill>
              </a:rPr>
              <a:t/>
            </a:r>
            <a:br>
              <a:rPr lang="tr-TR" sz="1400" b="1" dirty="0" smtClean="0">
                <a:solidFill>
                  <a:schemeClr val="tx1"/>
                </a:solidFill>
              </a:rPr>
            </a:br>
            <a:r>
              <a:rPr lang="tr-TR" sz="1400" b="1" dirty="0" smtClean="0">
                <a:solidFill>
                  <a:schemeClr val="tx1"/>
                </a:solidFill>
              </a:rPr>
              <a:t/>
            </a:r>
            <a:br>
              <a:rPr lang="tr-TR" sz="1400" b="1" dirty="0" smtClean="0">
                <a:solidFill>
                  <a:schemeClr val="tx1"/>
                </a:solidFill>
              </a:rPr>
            </a:br>
            <a:endParaRPr lang="tr-TR" sz="1400" b="1" dirty="0">
              <a:solidFill>
                <a:schemeClr val="tx1"/>
              </a:solidFill>
              <a:effectLst>
                <a:outerShdw blurRad="38100" dist="38100" dir="2700000" algn="tl">
                  <a:srgbClr val="000000">
                    <a:alpha val="43137"/>
                  </a:srgbClr>
                </a:outerShdw>
              </a:effectLst>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3209925"/>
            <a:ext cx="5760640" cy="3648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61669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04664"/>
            <a:ext cx="8280920" cy="6120680"/>
          </a:xfrm>
        </p:spPr>
        <p:txBody>
          <a:bodyPr>
            <a:normAutofit/>
          </a:bodyPr>
          <a:lstStyle/>
          <a:p>
            <a:r>
              <a:rPr lang="tr-TR" sz="3600" b="1" dirty="0" smtClean="0">
                <a:solidFill>
                  <a:srgbClr val="C00000"/>
                </a:solidFill>
              </a:rPr>
              <a:t>	</a:t>
            </a:r>
            <a:r>
              <a:rPr lang="tr-TR" sz="3600" b="1" dirty="0" smtClean="0">
                <a:solidFill>
                  <a:srgbClr val="C00000"/>
                </a:solidFill>
              </a:rPr>
              <a:t>Kuvvet </a:t>
            </a:r>
            <a:r>
              <a:rPr lang="tr-TR" sz="3600" b="1" dirty="0">
                <a:solidFill>
                  <a:srgbClr val="C00000"/>
                </a:solidFill>
              </a:rPr>
              <a:t>/ Güç Alanı </a:t>
            </a:r>
            <a:r>
              <a:rPr lang="tr-TR" sz="3600" b="1" dirty="0" smtClean="0">
                <a:solidFill>
                  <a:srgbClr val="C00000"/>
                </a:solidFill>
              </a:rPr>
              <a:t>Analizi</a:t>
            </a:r>
            <a:br>
              <a:rPr lang="tr-TR" sz="3600" b="1" dirty="0" smtClean="0">
                <a:solidFill>
                  <a:srgbClr val="C00000"/>
                </a:solidFill>
              </a:rPr>
            </a:br>
            <a:r>
              <a:rPr lang="tr-TR" sz="3600" b="1" dirty="0" smtClean="0">
                <a:solidFill>
                  <a:srgbClr val="C00000"/>
                </a:solidFill>
              </a:rPr>
              <a:t> </a:t>
            </a:r>
            <a:r>
              <a:rPr lang="tr-TR" sz="3600" b="1" dirty="0" smtClean="0">
                <a:solidFill>
                  <a:schemeClr val="tx1"/>
                </a:solidFill>
              </a:rPr>
              <a:t/>
            </a:r>
            <a:br>
              <a:rPr lang="tr-TR" sz="3600" b="1" dirty="0" smtClean="0">
                <a:solidFill>
                  <a:schemeClr val="tx1"/>
                </a:solidFill>
              </a:rPr>
            </a:br>
            <a:r>
              <a:rPr lang="tr-TR" sz="1400" b="1" dirty="0" smtClean="0">
                <a:solidFill>
                  <a:schemeClr val="tx1"/>
                </a:solidFill>
              </a:rPr>
              <a:t>Problem çözme sürecinde </a:t>
            </a:r>
            <a:r>
              <a:rPr lang="tr-TR" sz="1400" b="1" dirty="0" smtClean="0">
                <a:solidFill>
                  <a:schemeClr val="tx1"/>
                </a:solidFill>
              </a:rPr>
              <a:t>sorunun </a:t>
            </a:r>
            <a:r>
              <a:rPr lang="tr-TR" sz="1400" b="1" dirty="0">
                <a:solidFill>
                  <a:schemeClr val="tx1"/>
                </a:solidFill>
              </a:rPr>
              <a:t>çözümünü </a:t>
            </a:r>
            <a:r>
              <a:rPr lang="tr-TR" sz="1400" b="1" dirty="0">
                <a:solidFill>
                  <a:srgbClr val="FF0000"/>
                </a:solidFill>
              </a:rPr>
              <a:t>destekleyen ve engelleyen güçlerin </a:t>
            </a:r>
            <a:r>
              <a:rPr lang="tr-TR" sz="1400" b="1" dirty="0">
                <a:solidFill>
                  <a:schemeClr val="tx1"/>
                </a:solidFill>
              </a:rPr>
              <a:t>ortaya çıkartılarak pozitif etkenlerin güçlendirilmesi ve negatif etkenlerin yok edilmesi veya zayıflatılması için kullanılan tekniktir. </a:t>
            </a:r>
            <a:r>
              <a:rPr lang="tr-TR" sz="1600" b="1" dirty="0">
                <a:solidFill>
                  <a:schemeClr val="tx1"/>
                </a:solidFill>
              </a:rPr>
              <a:t/>
            </a:r>
            <a:br>
              <a:rPr lang="tr-TR" sz="1600" b="1" dirty="0">
                <a:solidFill>
                  <a:schemeClr val="tx1"/>
                </a:solidFill>
              </a:rPr>
            </a:br>
            <a:r>
              <a:rPr lang="tr-TR" sz="1400" b="1" dirty="0">
                <a:solidFill>
                  <a:schemeClr val="tx1"/>
                </a:solidFill>
              </a:rPr>
              <a:t/>
            </a:r>
            <a:br>
              <a:rPr lang="tr-TR" sz="1400" b="1" dirty="0">
                <a:solidFill>
                  <a:schemeClr val="tx1"/>
                </a:solidFill>
              </a:rPr>
            </a:br>
            <a:r>
              <a:rPr lang="tr-TR" sz="1400" b="1" dirty="0" smtClean="0">
                <a:solidFill>
                  <a:schemeClr val="tx1"/>
                </a:solidFill>
              </a:rPr>
              <a:t/>
            </a:r>
            <a:br>
              <a:rPr lang="tr-TR" sz="1400" b="1" dirty="0" smtClean="0">
                <a:solidFill>
                  <a:schemeClr val="tx1"/>
                </a:solidFill>
              </a:rPr>
            </a:br>
            <a:r>
              <a:rPr lang="tr-TR" sz="1400" b="1" dirty="0">
                <a:solidFill>
                  <a:schemeClr val="tx1"/>
                </a:solidFill>
              </a:rPr>
              <a:t/>
            </a:r>
            <a:br>
              <a:rPr lang="tr-TR" sz="1400" b="1" dirty="0">
                <a:solidFill>
                  <a:schemeClr val="tx1"/>
                </a:solidFill>
              </a:rPr>
            </a:br>
            <a:r>
              <a:rPr lang="tr-TR" sz="1400" b="1" dirty="0" smtClean="0">
                <a:solidFill>
                  <a:schemeClr val="tx1"/>
                </a:solidFill>
              </a:rPr>
              <a:t/>
            </a:r>
            <a:br>
              <a:rPr lang="tr-TR" sz="1400" b="1" dirty="0" smtClean="0">
                <a:solidFill>
                  <a:schemeClr val="tx1"/>
                </a:solidFill>
              </a:rPr>
            </a:br>
            <a:r>
              <a:rPr lang="tr-TR" sz="1400" b="1" dirty="0">
                <a:solidFill>
                  <a:schemeClr val="tx1"/>
                </a:solidFill>
              </a:rPr>
              <a:t/>
            </a:r>
            <a:br>
              <a:rPr lang="tr-TR" sz="1400" b="1" dirty="0">
                <a:solidFill>
                  <a:schemeClr val="tx1"/>
                </a:solidFill>
              </a:rPr>
            </a:br>
            <a:r>
              <a:rPr lang="tr-TR" sz="1400" b="1" dirty="0" smtClean="0">
                <a:solidFill>
                  <a:schemeClr val="tx1"/>
                </a:solidFill>
              </a:rPr>
              <a:t/>
            </a:r>
            <a:br>
              <a:rPr lang="tr-TR" sz="1400" b="1" dirty="0" smtClean="0">
                <a:solidFill>
                  <a:schemeClr val="tx1"/>
                </a:solidFill>
              </a:rPr>
            </a:br>
            <a:r>
              <a:rPr lang="tr-TR" sz="1400" b="1" dirty="0">
                <a:solidFill>
                  <a:schemeClr val="tx1"/>
                </a:solidFill>
              </a:rPr>
              <a:t/>
            </a:r>
            <a:br>
              <a:rPr lang="tr-TR" sz="1400" b="1" dirty="0">
                <a:solidFill>
                  <a:schemeClr val="tx1"/>
                </a:solidFill>
              </a:rPr>
            </a:br>
            <a:r>
              <a:rPr lang="tr-TR" sz="1400" b="1" dirty="0" smtClean="0">
                <a:solidFill>
                  <a:schemeClr val="tx1"/>
                </a:solidFill>
              </a:rPr>
              <a:t/>
            </a:r>
            <a:br>
              <a:rPr lang="tr-TR" sz="1400" b="1" dirty="0" smtClean="0">
                <a:solidFill>
                  <a:schemeClr val="tx1"/>
                </a:solidFill>
              </a:rPr>
            </a:br>
            <a:r>
              <a:rPr lang="tr-TR" sz="1400" b="1" dirty="0">
                <a:solidFill>
                  <a:schemeClr val="tx1"/>
                </a:solidFill>
              </a:rPr>
              <a:t/>
            </a:r>
            <a:br>
              <a:rPr lang="tr-TR" sz="1400" b="1" dirty="0">
                <a:solidFill>
                  <a:schemeClr val="tx1"/>
                </a:solidFill>
              </a:rPr>
            </a:br>
            <a:r>
              <a:rPr lang="tr-TR" sz="1400" b="1" dirty="0" smtClean="0">
                <a:solidFill>
                  <a:schemeClr val="tx1"/>
                </a:solidFill>
              </a:rPr>
              <a:t/>
            </a:r>
            <a:br>
              <a:rPr lang="tr-TR" sz="1400" b="1" dirty="0" smtClean="0">
                <a:solidFill>
                  <a:schemeClr val="tx1"/>
                </a:solidFill>
              </a:rPr>
            </a:br>
            <a:r>
              <a:rPr lang="tr-TR" sz="1400" b="1" dirty="0">
                <a:solidFill>
                  <a:schemeClr val="tx1"/>
                </a:solidFill>
              </a:rPr>
              <a:t/>
            </a:r>
            <a:br>
              <a:rPr lang="tr-TR" sz="1400" b="1" dirty="0">
                <a:solidFill>
                  <a:schemeClr val="tx1"/>
                </a:solidFill>
              </a:rPr>
            </a:br>
            <a:r>
              <a:rPr lang="tr-TR" sz="1400" b="1" dirty="0" smtClean="0">
                <a:solidFill>
                  <a:schemeClr val="tx1"/>
                </a:solidFill>
              </a:rPr>
              <a:t/>
            </a:r>
            <a:br>
              <a:rPr lang="tr-TR" sz="1400" b="1" dirty="0" smtClean="0">
                <a:solidFill>
                  <a:schemeClr val="tx1"/>
                </a:solidFill>
              </a:rPr>
            </a:br>
            <a:r>
              <a:rPr lang="tr-TR" sz="1400" b="1" dirty="0">
                <a:solidFill>
                  <a:schemeClr val="tx1"/>
                </a:solidFill>
              </a:rPr>
              <a:t/>
            </a:r>
            <a:br>
              <a:rPr lang="tr-TR" sz="1400" b="1" dirty="0">
                <a:solidFill>
                  <a:schemeClr val="tx1"/>
                </a:solidFill>
              </a:rPr>
            </a:br>
            <a:r>
              <a:rPr lang="tr-TR" sz="1400" b="1" dirty="0" smtClean="0">
                <a:solidFill>
                  <a:schemeClr val="tx1"/>
                </a:solidFill>
              </a:rPr>
              <a:t/>
            </a:r>
            <a:br>
              <a:rPr lang="tr-TR" sz="1400" b="1" dirty="0" smtClean="0">
                <a:solidFill>
                  <a:schemeClr val="tx1"/>
                </a:solidFill>
              </a:rPr>
            </a:br>
            <a:r>
              <a:rPr lang="tr-TR" sz="1400" b="1" dirty="0">
                <a:solidFill>
                  <a:schemeClr val="tx1"/>
                </a:solidFill>
              </a:rPr>
              <a:t/>
            </a:r>
            <a:br>
              <a:rPr lang="tr-TR" sz="1400" b="1" dirty="0">
                <a:solidFill>
                  <a:schemeClr val="tx1"/>
                </a:solidFill>
              </a:rPr>
            </a:br>
            <a:r>
              <a:rPr lang="tr-TR" sz="1400" dirty="0">
                <a:solidFill>
                  <a:schemeClr val="tx1"/>
                </a:solidFill>
              </a:rPr>
              <a:t/>
            </a:r>
            <a:br>
              <a:rPr lang="tr-TR" sz="1400" dirty="0">
                <a:solidFill>
                  <a:schemeClr val="tx1"/>
                </a:solidFill>
              </a:rPr>
            </a:br>
            <a:r>
              <a:rPr lang="tr-TR" sz="1400" dirty="0" smtClean="0">
                <a:solidFill>
                  <a:schemeClr val="tx1"/>
                </a:solidFill>
              </a:rPr>
              <a:t>	</a:t>
            </a:r>
            <a:r>
              <a:rPr lang="tr-TR" sz="1400" b="1" dirty="0" smtClean="0">
                <a:solidFill>
                  <a:schemeClr val="tx1"/>
                </a:solidFill>
              </a:rPr>
              <a:t/>
            </a:r>
            <a:br>
              <a:rPr lang="tr-TR" sz="1400" b="1" dirty="0" smtClean="0">
                <a:solidFill>
                  <a:schemeClr val="tx1"/>
                </a:solidFill>
              </a:rPr>
            </a:br>
            <a:r>
              <a:rPr lang="tr-TR" sz="1400" b="1" dirty="0" smtClean="0">
                <a:solidFill>
                  <a:schemeClr val="tx1"/>
                </a:solidFill>
              </a:rPr>
              <a:t/>
            </a:r>
            <a:br>
              <a:rPr lang="tr-TR" sz="1400" b="1" dirty="0" smtClean="0">
                <a:solidFill>
                  <a:schemeClr val="tx1"/>
                </a:solidFill>
              </a:rPr>
            </a:br>
            <a:endParaRPr lang="tr-TR" sz="1400" b="1" dirty="0">
              <a:solidFill>
                <a:schemeClr val="tx1"/>
              </a:solidFill>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2460070"/>
            <a:ext cx="5544616" cy="43299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556351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04664"/>
            <a:ext cx="8280920" cy="6120680"/>
          </a:xfrm>
        </p:spPr>
        <p:txBody>
          <a:bodyPr>
            <a:normAutofit fontScale="90000"/>
          </a:bodyPr>
          <a:lstStyle/>
          <a:p>
            <a:r>
              <a:rPr lang="tr-TR" sz="2700" b="1" u="sng" dirty="0" smtClean="0">
                <a:solidFill>
                  <a:srgbClr val="0070C0"/>
                </a:solidFill>
                <a:effectLst>
                  <a:outerShdw blurRad="38100" dist="38100" dir="2700000" algn="tl">
                    <a:srgbClr val="000000">
                      <a:alpha val="43137"/>
                    </a:srgbClr>
                  </a:outerShdw>
                </a:effectLst>
              </a:rPr>
              <a:t>Problem</a:t>
            </a:r>
            <a:r>
              <a:rPr lang="tr-TR" sz="2700" b="1" u="sng" dirty="0">
                <a:solidFill>
                  <a:srgbClr val="0070C0"/>
                </a:solidFill>
                <a:effectLst>
                  <a:outerShdw blurRad="38100" dist="38100" dir="2700000" algn="tl">
                    <a:srgbClr val="000000">
                      <a:alpha val="43137"/>
                    </a:srgbClr>
                  </a:outerShdw>
                </a:effectLst>
              </a:rPr>
              <a:t>; </a:t>
            </a:r>
            <a:r>
              <a:rPr lang="tr-TR" sz="2700" b="1" dirty="0" smtClean="0">
                <a:solidFill>
                  <a:srgbClr val="0070C0"/>
                </a:solidFill>
              </a:rPr>
              <a:t> </a:t>
            </a:r>
            <a:r>
              <a:rPr lang="tr-TR" sz="2700" b="1" u="sng" dirty="0" smtClean="0">
                <a:solidFill>
                  <a:srgbClr val="0070C0"/>
                </a:solidFill>
                <a:effectLst>
                  <a:outerShdw blurRad="38100" dist="38100" dir="2700000" algn="tl">
                    <a:srgbClr val="000000">
                      <a:alpha val="43137"/>
                    </a:srgbClr>
                  </a:outerShdw>
                </a:effectLst>
              </a:rPr>
              <a:t/>
            </a:r>
            <a:br>
              <a:rPr lang="tr-TR" sz="2700" b="1" u="sng" dirty="0" smtClean="0">
                <a:solidFill>
                  <a:srgbClr val="0070C0"/>
                </a:solidFill>
                <a:effectLst>
                  <a:outerShdw blurRad="38100" dist="38100" dir="2700000" algn="tl">
                    <a:srgbClr val="000000">
                      <a:alpha val="43137"/>
                    </a:srgbClr>
                  </a:outerShdw>
                </a:effectLst>
              </a:rPr>
            </a:br>
            <a:r>
              <a:rPr lang="tr-TR" sz="2700" b="1" u="sng" dirty="0">
                <a:solidFill>
                  <a:srgbClr val="0070C0"/>
                </a:solidFill>
                <a:effectLst>
                  <a:outerShdw blurRad="38100" dist="38100" dir="2700000" algn="tl">
                    <a:srgbClr val="000000">
                      <a:alpha val="43137"/>
                    </a:srgbClr>
                  </a:outerShdw>
                </a:effectLst>
              </a:rPr>
              <a:t/>
            </a:r>
            <a:br>
              <a:rPr lang="tr-TR" sz="2700" b="1" u="sng" dirty="0">
                <a:solidFill>
                  <a:srgbClr val="0070C0"/>
                </a:solidFill>
                <a:effectLst>
                  <a:outerShdw blurRad="38100" dist="38100" dir="2700000" algn="tl">
                    <a:srgbClr val="000000">
                      <a:alpha val="43137"/>
                    </a:srgbClr>
                  </a:outerShdw>
                </a:effectLst>
              </a:rPr>
            </a:br>
            <a:r>
              <a:rPr lang="tr-TR" sz="2700" b="1" dirty="0">
                <a:solidFill>
                  <a:srgbClr val="0070C0"/>
                </a:solidFill>
              </a:rPr>
              <a:t>*</a:t>
            </a:r>
            <a:r>
              <a:rPr lang="tr-TR" sz="1400" b="1" dirty="0" smtClean="0">
                <a:solidFill>
                  <a:schemeClr val="tx1"/>
                </a:solidFill>
              </a:rPr>
              <a:t>hakkında </a:t>
            </a:r>
            <a:r>
              <a:rPr lang="tr-TR" sz="1400" b="1" dirty="0">
                <a:solidFill>
                  <a:schemeClr val="tx1"/>
                </a:solidFill>
              </a:rPr>
              <a:t>araştırma yapılacak, üzerinde düşünülecek, tartışılacak çözümlenmemiş bir sorundur. </a:t>
            </a:r>
            <a:r>
              <a:rPr lang="tr-TR" sz="1400" b="1" dirty="0" smtClean="0">
                <a:solidFill>
                  <a:schemeClr val="tx1"/>
                </a:solidFill>
              </a:rPr>
              <a:t/>
            </a:r>
            <a:br>
              <a:rPr lang="tr-TR" sz="1400" b="1" dirty="0" smtClean="0">
                <a:solidFill>
                  <a:schemeClr val="tx1"/>
                </a:solidFill>
              </a:rPr>
            </a:br>
            <a:r>
              <a:rPr lang="tr-TR" sz="1400" b="1" dirty="0">
                <a:solidFill>
                  <a:schemeClr val="tx1"/>
                </a:solidFill>
              </a:rPr>
              <a:t/>
            </a:r>
            <a:br>
              <a:rPr lang="tr-TR" sz="1400" b="1" dirty="0">
                <a:solidFill>
                  <a:schemeClr val="tx1"/>
                </a:solidFill>
              </a:rPr>
            </a:br>
            <a:r>
              <a:rPr lang="tr-TR" sz="1400" b="1" dirty="0">
                <a:solidFill>
                  <a:srgbClr val="0070C0"/>
                </a:solidFill>
              </a:rPr>
              <a:t>* </a:t>
            </a:r>
            <a:r>
              <a:rPr lang="tr-TR" sz="1400" b="1" dirty="0" smtClean="0">
                <a:solidFill>
                  <a:schemeClr val="tx1"/>
                </a:solidFill>
              </a:rPr>
              <a:t>üç </a:t>
            </a:r>
            <a:r>
              <a:rPr lang="tr-TR" sz="1400" b="1" dirty="0">
                <a:solidFill>
                  <a:schemeClr val="tx1"/>
                </a:solidFill>
              </a:rPr>
              <a:t>temel ögeyi içerir. </a:t>
            </a:r>
            <a:r>
              <a:rPr lang="tr-TR" sz="1400" b="1" dirty="0" smtClean="0">
                <a:solidFill>
                  <a:schemeClr val="tx1"/>
                </a:solidFill>
              </a:rPr>
              <a:t>	-</a:t>
            </a:r>
            <a:r>
              <a:rPr lang="tr-TR" sz="1600" b="1" dirty="0" smtClean="0">
                <a:solidFill>
                  <a:schemeClr val="tx1"/>
                </a:solidFill>
              </a:rPr>
              <a:t>birey	-engel </a:t>
            </a:r>
            <a:r>
              <a:rPr lang="tr-TR" sz="1600" b="1" dirty="0">
                <a:solidFill>
                  <a:schemeClr val="tx1"/>
                </a:solidFill>
              </a:rPr>
              <a:t>	-</a:t>
            </a:r>
            <a:r>
              <a:rPr lang="tr-TR" sz="1600" b="1" dirty="0" smtClean="0">
                <a:solidFill>
                  <a:schemeClr val="tx1"/>
                </a:solidFill>
              </a:rPr>
              <a:t>amaç </a:t>
            </a:r>
            <a:r>
              <a:rPr lang="tr-TR" sz="1400" b="1" dirty="0" smtClean="0">
                <a:solidFill>
                  <a:schemeClr val="tx1"/>
                </a:solidFill>
              </a:rPr>
              <a:t/>
            </a:r>
            <a:br>
              <a:rPr lang="tr-TR" sz="1400" b="1" dirty="0" smtClean="0">
                <a:solidFill>
                  <a:schemeClr val="tx1"/>
                </a:solidFill>
              </a:rPr>
            </a:br>
            <a:r>
              <a:rPr lang="tr-TR" sz="1400" b="1" dirty="0" smtClean="0">
                <a:solidFill>
                  <a:schemeClr val="tx1"/>
                </a:solidFill>
              </a:rPr>
              <a:t>Bu </a:t>
            </a:r>
            <a:r>
              <a:rPr lang="tr-TR" sz="1400" b="1" dirty="0">
                <a:solidFill>
                  <a:schemeClr val="tx1"/>
                </a:solidFill>
              </a:rPr>
              <a:t>üç ögeden biri yoksa ya da hedefe ulaşmak için alternatif yol yoksa problem de yoktur. </a:t>
            </a:r>
            <a:r>
              <a:rPr lang="tr-TR" sz="1400" b="1" dirty="0" smtClean="0">
                <a:solidFill>
                  <a:schemeClr val="tx1"/>
                </a:solidFill>
              </a:rPr>
              <a:t/>
            </a:r>
            <a:br>
              <a:rPr lang="tr-TR" sz="1400" b="1" dirty="0" smtClean="0">
                <a:solidFill>
                  <a:schemeClr val="tx1"/>
                </a:solidFill>
              </a:rPr>
            </a:br>
            <a:r>
              <a:rPr lang="tr-TR" sz="1400" b="1" dirty="0">
                <a:solidFill>
                  <a:schemeClr val="tx1"/>
                </a:solidFill>
              </a:rPr>
              <a:t/>
            </a:r>
            <a:br>
              <a:rPr lang="tr-TR" sz="1400" b="1" dirty="0">
                <a:solidFill>
                  <a:schemeClr val="tx1"/>
                </a:solidFill>
              </a:rPr>
            </a:br>
            <a:r>
              <a:rPr lang="tr-TR" sz="1400" b="1" dirty="0">
                <a:solidFill>
                  <a:srgbClr val="0070C0"/>
                </a:solidFill>
              </a:rPr>
              <a:t>* </a:t>
            </a:r>
            <a:r>
              <a:rPr lang="tr-TR" sz="1400" b="1" dirty="0" smtClean="0">
                <a:solidFill>
                  <a:schemeClr val="tx1"/>
                </a:solidFill>
              </a:rPr>
              <a:t>Problem </a:t>
            </a:r>
            <a:r>
              <a:rPr lang="tr-TR" sz="1400" b="1" dirty="0">
                <a:solidFill>
                  <a:schemeClr val="tx1"/>
                </a:solidFill>
              </a:rPr>
              <a:t>çözmenin ön koşulu, problemi çözülebilir olarak görmektir. </a:t>
            </a:r>
            <a:r>
              <a:rPr lang="tr-TR" sz="1400" b="1" dirty="0" smtClean="0">
                <a:solidFill>
                  <a:schemeClr val="tx1"/>
                </a:solidFill>
              </a:rPr>
              <a:t/>
            </a:r>
            <a:br>
              <a:rPr lang="tr-TR" sz="1400" b="1" dirty="0" smtClean="0">
                <a:solidFill>
                  <a:schemeClr val="tx1"/>
                </a:solidFill>
              </a:rPr>
            </a:br>
            <a:r>
              <a:rPr lang="tr-TR" sz="1400" b="1" dirty="0">
                <a:solidFill>
                  <a:schemeClr val="tx1"/>
                </a:solidFill>
              </a:rPr>
              <a:t>-</a:t>
            </a:r>
            <a:r>
              <a:rPr lang="tr-TR" sz="1400" b="1" dirty="0" smtClean="0">
                <a:solidFill>
                  <a:schemeClr val="tx1"/>
                </a:solidFill>
              </a:rPr>
              <a:t>Ulaşılmaz  </a:t>
            </a:r>
            <a:r>
              <a:rPr lang="tr-TR" sz="1400" b="1" dirty="0" err="1" smtClean="0">
                <a:solidFill>
                  <a:schemeClr val="tx1"/>
                </a:solidFill>
              </a:rPr>
              <a:t>degil</a:t>
            </a:r>
            <a:r>
              <a:rPr lang="tr-TR" sz="1400" b="1" dirty="0" smtClean="0">
                <a:solidFill>
                  <a:schemeClr val="tx1"/>
                </a:solidFill>
              </a:rPr>
              <a:t> ulaşılabilir görmek</a:t>
            </a:r>
            <a:br>
              <a:rPr lang="tr-TR" sz="1400" b="1" dirty="0" smtClean="0">
                <a:solidFill>
                  <a:schemeClr val="tx1"/>
                </a:solidFill>
              </a:rPr>
            </a:br>
            <a:r>
              <a:rPr lang="tr-TR" sz="1400" b="1" dirty="0" smtClean="0">
                <a:solidFill>
                  <a:schemeClr val="tx1"/>
                </a:solidFill>
              </a:rPr>
              <a:t>-</a:t>
            </a:r>
            <a:r>
              <a:rPr lang="tr-TR" sz="1600" b="1" dirty="0" smtClean="0">
                <a:solidFill>
                  <a:schemeClr val="tx1"/>
                </a:solidFill>
              </a:rPr>
              <a:t>tek </a:t>
            </a:r>
            <a:r>
              <a:rPr lang="tr-TR" sz="1600" b="1" dirty="0">
                <a:solidFill>
                  <a:schemeClr val="tx1"/>
                </a:solidFill>
              </a:rPr>
              <a:t>bir yol değil, en iyi </a:t>
            </a:r>
            <a:r>
              <a:rPr lang="tr-TR" sz="1600" b="1" dirty="0" smtClean="0">
                <a:solidFill>
                  <a:schemeClr val="tx1"/>
                </a:solidFill>
              </a:rPr>
              <a:t>yolu bulmaya çalışmak</a:t>
            </a:r>
            <a:br>
              <a:rPr lang="tr-TR" sz="1600" b="1" dirty="0" smtClean="0">
                <a:solidFill>
                  <a:schemeClr val="tx1"/>
                </a:solidFill>
              </a:rPr>
            </a:br>
            <a:r>
              <a:rPr lang="tr-TR" sz="1400" b="1" dirty="0" smtClean="0">
                <a:solidFill>
                  <a:schemeClr val="tx1"/>
                </a:solidFill>
              </a:rPr>
              <a:t/>
            </a:r>
            <a:br>
              <a:rPr lang="tr-TR" sz="1400" b="1" dirty="0" smtClean="0">
                <a:solidFill>
                  <a:schemeClr val="tx1"/>
                </a:solidFill>
              </a:rPr>
            </a:br>
            <a:r>
              <a:rPr lang="tr-TR" sz="1400" b="1" dirty="0" smtClean="0">
                <a:solidFill>
                  <a:schemeClr val="tx1"/>
                </a:solidFill>
              </a:rPr>
              <a:t/>
            </a:r>
            <a:br>
              <a:rPr lang="tr-TR" sz="1400" b="1" dirty="0" smtClean="0">
                <a:solidFill>
                  <a:schemeClr val="tx1"/>
                </a:solidFill>
              </a:rPr>
            </a:br>
            <a:r>
              <a:rPr lang="tr-TR" sz="2200" b="1" u="sng" dirty="0">
                <a:solidFill>
                  <a:srgbClr val="0070C0"/>
                </a:solidFill>
                <a:effectLst>
                  <a:outerShdw blurRad="38100" dist="38100" dir="2700000" algn="tl">
                    <a:srgbClr val="000000">
                      <a:alpha val="43137"/>
                    </a:srgbClr>
                  </a:outerShdw>
                </a:effectLst>
              </a:rPr>
              <a:t>Problem çözmenin dayanakları </a:t>
            </a:r>
            <a:r>
              <a:rPr lang="tr-TR" sz="2200" b="1" u="sng" dirty="0" smtClean="0">
                <a:solidFill>
                  <a:srgbClr val="0070C0"/>
                </a:solidFill>
                <a:effectLst>
                  <a:outerShdw blurRad="38100" dist="38100" dir="2700000" algn="tl">
                    <a:srgbClr val="000000">
                      <a:alpha val="43137"/>
                    </a:srgbClr>
                  </a:outerShdw>
                </a:effectLst>
              </a:rPr>
              <a:t>;</a:t>
            </a:r>
            <a:r>
              <a:rPr lang="tr-TR" sz="1600" b="1" u="sng" dirty="0" smtClean="0">
                <a:solidFill>
                  <a:schemeClr val="tx1"/>
                </a:solidFill>
                <a:effectLst>
                  <a:outerShdw blurRad="38100" dist="38100" dir="2700000" algn="tl">
                    <a:srgbClr val="000000">
                      <a:alpha val="43137"/>
                    </a:srgbClr>
                  </a:outerShdw>
                </a:effectLst>
              </a:rPr>
              <a:t/>
            </a:r>
            <a:br>
              <a:rPr lang="tr-TR" sz="1600" b="1" u="sng" dirty="0" smtClean="0">
                <a:solidFill>
                  <a:schemeClr val="tx1"/>
                </a:solidFill>
                <a:effectLst>
                  <a:outerShdw blurRad="38100" dist="38100" dir="2700000" algn="tl">
                    <a:srgbClr val="000000">
                      <a:alpha val="43137"/>
                    </a:srgbClr>
                  </a:outerShdw>
                </a:effectLst>
              </a:rPr>
            </a:br>
            <a:r>
              <a:rPr lang="tr-TR" sz="1600" dirty="0">
                <a:solidFill>
                  <a:schemeClr val="tx1"/>
                </a:solidFill>
              </a:rPr>
              <a:t/>
            </a:r>
            <a:br>
              <a:rPr lang="tr-TR" sz="1600" dirty="0">
                <a:solidFill>
                  <a:schemeClr val="tx1"/>
                </a:solidFill>
              </a:rPr>
            </a:br>
            <a:r>
              <a:rPr lang="tr-TR" sz="1600" b="1" dirty="0" smtClean="0">
                <a:solidFill>
                  <a:schemeClr val="tx1"/>
                </a:solidFill>
              </a:rPr>
              <a:t>Geleneksel </a:t>
            </a:r>
            <a:r>
              <a:rPr lang="tr-TR" sz="1600" b="1" dirty="0">
                <a:solidFill>
                  <a:schemeClr val="tx1"/>
                </a:solidFill>
              </a:rPr>
              <a:t>yöntem: </a:t>
            </a:r>
            <a:r>
              <a:rPr lang="tr-TR" sz="1600" dirty="0" smtClean="0">
                <a:solidFill>
                  <a:schemeClr val="tx1"/>
                </a:solidFill>
              </a:rPr>
              <a:t>çözümü </a:t>
            </a:r>
            <a:r>
              <a:rPr lang="tr-TR" sz="1600" dirty="0">
                <a:solidFill>
                  <a:schemeClr val="tx1"/>
                </a:solidFill>
              </a:rPr>
              <a:t>geçmişte aranır. </a:t>
            </a:r>
            <a:r>
              <a:rPr lang="tr-TR" sz="1600" dirty="0" smtClean="0">
                <a:solidFill>
                  <a:schemeClr val="tx1"/>
                </a:solidFill>
              </a:rPr>
              <a:t>gerekli </a:t>
            </a:r>
            <a:r>
              <a:rPr lang="tr-TR" sz="1600" dirty="0">
                <a:solidFill>
                  <a:schemeClr val="tx1"/>
                </a:solidFill>
              </a:rPr>
              <a:t>ama yeterli değildir. </a:t>
            </a:r>
            <a:r>
              <a:rPr lang="tr-TR" sz="1600" dirty="0" smtClean="0">
                <a:solidFill>
                  <a:schemeClr val="tx1"/>
                </a:solidFill>
              </a:rPr>
              <a:t/>
            </a:r>
            <a:br>
              <a:rPr lang="tr-TR" sz="1600" dirty="0" smtClean="0">
                <a:solidFill>
                  <a:schemeClr val="tx1"/>
                </a:solidFill>
              </a:rPr>
            </a:br>
            <a:r>
              <a:rPr lang="tr-TR" sz="1600" dirty="0">
                <a:solidFill>
                  <a:schemeClr val="tx1"/>
                </a:solidFill>
              </a:rPr>
              <a:t/>
            </a:r>
            <a:br>
              <a:rPr lang="tr-TR" sz="1600" dirty="0">
                <a:solidFill>
                  <a:schemeClr val="tx1"/>
                </a:solidFill>
              </a:rPr>
            </a:br>
            <a:r>
              <a:rPr lang="tr-TR" sz="1600" dirty="0" smtClean="0">
                <a:solidFill>
                  <a:schemeClr val="tx1"/>
                </a:solidFill>
              </a:rPr>
              <a:t> </a:t>
            </a:r>
            <a:r>
              <a:rPr lang="tr-TR" sz="1600" b="1" dirty="0">
                <a:solidFill>
                  <a:schemeClr val="tx1"/>
                </a:solidFill>
              </a:rPr>
              <a:t>Kişisel deneyimler: </a:t>
            </a:r>
            <a:r>
              <a:rPr lang="tr-TR" sz="1600" dirty="0">
                <a:solidFill>
                  <a:schemeClr val="tx1"/>
                </a:solidFill>
              </a:rPr>
              <a:t>“Ben böyle yaparak başarılı oldum, herkes böyle yapmalıdır.” şeklindeki genellemeler her zaman olumlu sonuç vermeyebilir. </a:t>
            </a:r>
            <a:r>
              <a:rPr lang="tr-TR" sz="1600" dirty="0" smtClean="0">
                <a:solidFill>
                  <a:schemeClr val="tx1"/>
                </a:solidFill>
              </a:rPr>
              <a:t/>
            </a:r>
            <a:br>
              <a:rPr lang="tr-TR" sz="1600" dirty="0" smtClean="0">
                <a:solidFill>
                  <a:schemeClr val="tx1"/>
                </a:solidFill>
              </a:rPr>
            </a:br>
            <a:r>
              <a:rPr lang="tr-TR" sz="1600" dirty="0">
                <a:solidFill>
                  <a:schemeClr val="tx1"/>
                </a:solidFill>
              </a:rPr>
              <a:t/>
            </a:r>
            <a:br>
              <a:rPr lang="tr-TR" sz="1600" dirty="0">
                <a:solidFill>
                  <a:schemeClr val="tx1"/>
                </a:solidFill>
              </a:rPr>
            </a:br>
            <a:r>
              <a:rPr lang="tr-TR" sz="1600" dirty="0" smtClean="0">
                <a:solidFill>
                  <a:schemeClr val="tx1"/>
                </a:solidFill>
              </a:rPr>
              <a:t> </a:t>
            </a:r>
            <a:r>
              <a:rPr lang="tr-TR" sz="1600" b="1" dirty="0">
                <a:solidFill>
                  <a:schemeClr val="tx1"/>
                </a:solidFill>
              </a:rPr>
              <a:t>Uzmanlara dayalı problem çözenler</a:t>
            </a:r>
            <a:r>
              <a:rPr lang="tr-TR" sz="1600" dirty="0">
                <a:solidFill>
                  <a:schemeClr val="tx1"/>
                </a:solidFill>
              </a:rPr>
              <a:t>: Konuyu uzmanlarına sorarak onların önerileri uygulanır. Uzmanlar arasında görüş farklılıkları olmasından dolayı bu yöntem de tek başına yeterli değildir. </a:t>
            </a:r>
            <a:r>
              <a:rPr lang="tr-TR" sz="1600" dirty="0" smtClean="0">
                <a:solidFill>
                  <a:schemeClr val="tx1"/>
                </a:solidFill>
              </a:rPr>
              <a:t/>
            </a:r>
            <a:br>
              <a:rPr lang="tr-TR" sz="1600" dirty="0" smtClean="0">
                <a:solidFill>
                  <a:schemeClr val="tx1"/>
                </a:solidFill>
              </a:rPr>
            </a:br>
            <a:r>
              <a:rPr lang="tr-TR" sz="1600" dirty="0">
                <a:solidFill>
                  <a:schemeClr val="tx1"/>
                </a:solidFill>
              </a:rPr>
              <a:t/>
            </a:r>
            <a:br>
              <a:rPr lang="tr-TR" sz="1600" dirty="0">
                <a:solidFill>
                  <a:schemeClr val="tx1"/>
                </a:solidFill>
              </a:rPr>
            </a:br>
            <a:r>
              <a:rPr lang="tr-TR" sz="1600" b="1" dirty="0" smtClean="0">
                <a:solidFill>
                  <a:schemeClr val="tx1"/>
                </a:solidFill>
              </a:rPr>
              <a:t>Bilimsel </a:t>
            </a:r>
            <a:r>
              <a:rPr lang="tr-TR" sz="1600" b="1" dirty="0">
                <a:solidFill>
                  <a:schemeClr val="tx1"/>
                </a:solidFill>
              </a:rPr>
              <a:t>problem çözme süreci: </a:t>
            </a:r>
            <a:r>
              <a:rPr lang="tr-TR" sz="1600" dirty="0">
                <a:solidFill>
                  <a:schemeClr val="tx1"/>
                </a:solidFill>
              </a:rPr>
              <a:t>Çağdaş problem çözme süreci olan bilimsel problem çözme yöntemi, sorgulamaya dayanmaktadır </a:t>
            </a:r>
            <a:r>
              <a:rPr lang="tr-TR" sz="1400" b="1" dirty="0" smtClean="0">
                <a:solidFill>
                  <a:schemeClr val="tx1"/>
                </a:solidFill>
              </a:rPr>
              <a:t/>
            </a:r>
            <a:br>
              <a:rPr lang="tr-TR" sz="1400" b="1" dirty="0" smtClean="0">
                <a:solidFill>
                  <a:schemeClr val="tx1"/>
                </a:solidFill>
              </a:rPr>
            </a:br>
            <a:endParaRPr lang="tr-TR" sz="14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781337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04664"/>
            <a:ext cx="8280920" cy="6264696"/>
          </a:xfrm>
        </p:spPr>
        <p:txBody>
          <a:bodyPr>
            <a:normAutofit fontScale="90000"/>
          </a:bodyPr>
          <a:lstStyle/>
          <a:p>
            <a:r>
              <a:rPr lang="tr-TR" sz="2400" b="1" u="sng" dirty="0">
                <a:solidFill>
                  <a:srgbClr val="0070C0"/>
                </a:solidFill>
                <a:effectLst>
                  <a:outerShdw blurRad="38100" dist="38100" dir="2700000" algn="tl">
                    <a:srgbClr val="000000">
                      <a:alpha val="43137"/>
                    </a:srgbClr>
                  </a:outerShdw>
                </a:effectLst>
              </a:rPr>
              <a:t>Problem çözmenin Aşamaları ;</a:t>
            </a:r>
            <a:r>
              <a:rPr lang="tr-TR" sz="2700" b="1" u="sng" dirty="0" smtClean="0">
                <a:solidFill>
                  <a:srgbClr val="0070C0"/>
                </a:solidFill>
                <a:effectLst>
                  <a:outerShdw blurRad="38100" dist="38100" dir="2700000" algn="tl">
                    <a:srgbClr val="000000">
                      <a:alpha val="43137"/>
                    </a:srgbClr>
                  </a:outerShdw>
                </a:effectLst>
              </a:rPr>
              <a:t/>
            </a:r>
            <a:br>
              <a:rPr lang="tr-TR" sz="2700" b="1" u="sng" dirty="0" smtClean="0">
                <a:solidFill>
                  <a:srgbClr val="0070C0"/>
                </a:solidFill>
                <a:effectLst>
                  <a:outerShdw blurRad="38100" dist="38100" dir="2700000" algn="tl">
                    <a:srgbClr val="000000">
                      <a:alpha val="43137"/>
                    </a:srgbClr>
                  </a:outerShdw>
                </a:effectLst>
              </a:rPr>
            </a:br>
            <a:r>
              <a:rPr lang="tr-TR" sz="1400" dirty="0"/>
              <a:t/>
            </a:r>
            <a:br>
              <a:rPr lang="tr-TR" sz="1400" dirty="0"/>
            </a:br>
            <a:r>
              <a:rPr lang="tr-TR" sz="1800" b="1" dirty="0" smtClean="0">
                <a:solidFill>
                  <a:schemeClr val="tx1"/>
                </a:solidFill>
              </a:rPr>
              <a:t> Problemin hissedilmesi ve belirlenmesi(fark edilmesi)</a:t>
            </a:r>
            <a:br>
              <a:rPr lang="tr-TR" sz="1800" b="1" dirty="0" smtClean="0">
                <a:solidFill>
                  <a:schemeClr val="tx1"/>
                </a:solidFill>
              </a:rPr>
            </a:br>
            <a:r>
              <a:rPr lang="tr-TR" sz="1800" b="1" dirty="0" smtClean="0">
                <a:solidFill>
                  <a:schemeClr val="tx1"/>
                </a:solidFill>
              </a:rPr>
              <a:t>(başımın ağrıdığını hissetmek)</a:t>
            </a:r>
            <a:br>
              <a:rPr lang="tr-TR" sz="1800" b="1" dirty="0" smtClean="0">
                <a:solidFill>
                  <a:schemeClr val="tx1"/>
                </a:solidFill>
              </a:rPr>
            </a:br>
            <a:r>
              <a:rPr lang="tr-TR" sz="1800" b="1" dirty="0">
                <a:solidFill>
                  <a:schemeClr val="tx1"/>
                </a:solidFill>
              </a:rPr>
              <a:t/>
            </a:r>
            <a:br>
              <a:rPr lang="tr-TR" sz="1800" b="1" dirty="0">
                <a:solidFill>
                  <a:schemeClr val="tx1"/>
                </a:solidFill>
              </a:rPr>
            </a:br>
            <a:r>
              <a:rPr lang="tr-TR" sz="1800" b="1" dirty="0">
                <a:solidFill>
                  <a:schemeClr val="tx1"/>
                </a:solidFill>
              </a:rPr>
              <a:t> Problemin tanımlanması </a:t>
            </a:r>
            <a:r>
              <a:rPr lang="tr-TR" sz="1800" b="1" dirty="0" smtClean="0">
                <a:solidFill>
                  <a:schemeClr val="tx1"/>
                </a:solidFill>
              </a:rPr>
              <a:t> ve sınırlandırılması</a:t>
            </a:r>
            <a:br>
              <a:rPr lang="tr-TR" sz="1800" b="1" dirty="0" smtClean="0">
                <a:solidFill>
                  <a:schemeClr val="tx1"/>
                </a:solidFill>
              </a:rPr>
            </a:br>
            <a:r>
              <a:rPr lang="tr-TR" sz="1800" b="1" dirty="0" smtClean="0">
                <a:solidFill>
                  <a:schemeClr val="tx1"/>
                </a:solidFill>
              </a:rPr>
              <a:t>(doktora şikayetimi iletmem ve başımın ağrıdığını söylemem)</a:t>
            </a:r>
            <a:br>
              <a:rPr lang="tr-TR" sz="1800" b="1" dirty="0" smtClean="0">
                <a:solidFill>
                  <a:schemeClr val="tx1"/>
                </a:solidFill>
              </a:rPr>
            </a:br>
            <a:r>
              <a:rPr lang="tr-TR" sz="1800" b="1" dirty="0">
                <a:solidFill>
                  <a:schemeClr val="tx1"/>
                </a:solidFill>
              </a:rPr>
              <a:t/>
            </a:r>
            <a:br>
              <a:rPr lang="tr-TR" sz="1800" b="1" dirty="0">
                <a:solidFill>
                  <a:schemeClr val="tx1"/>
                </a:solidFill>
              </a:rPr>
            </a:br>
            <a:r>
              <a:rPr lang="tr-TR" sz="1800" b="1" dirty="0">
                <a:solidFill>
                  <a:schemeClr val="tx1"/>
                </a:solidFill>
              </a:rPr>
              <a:t> Problemle ilişkin bilgilerin </a:t>
            </a:r>
            <a:r>
              <a:rPr lang="tr-TR" sz="1800" b="1" dirty="0" smtClean="0">
                <a:solidFill>
                  <a:schemeClr val="tx1"/>
                </a:solidFill>
              </a:rPr>
              <a:t>toplanması</a:t>
            </a:r>
            <a:br>
              <a:rPr lang="tr-TR" sz="1800" b="1" dirty="0" smtClean="0">
                <a:solidFill>
                  <a:schemeClr val="tx1"/>
                </a:solidFill>
              </a:rPr>
            </a:br>
            <a:r>
              <a:rPr lang="tr-TR" sz="1800" b="1" dirty="0" smtClean="0">
                <a:solidFill>
                  <a:schemeClr val="tx1"/>
                </a:solidFill>
              </a:rPr>
              <a:t>(tetkikleri yaptırmam </a:t>
            </a:r>
            <a:r>
              <a:rPr lang="tr-TR" sz="1800" b="1" dirty="0" err="1" smtClean="0">
                <a:solidFill>
                  <a:schemeClr val="tx1"/>
                </a:solidFill>
              </a:rPr>
              <a:t>emar</a:t>
            </a:r>
            <a:r>
              <a:rPr lang="tr-TR" sz="1800" b="1" dirty="0" smtClean="0">
                <a:solidFill>
                  <a:schemeClr val="tx1"/>
                </a:solidFill>
              </a:rPr>
              <a:t> çektirmem)</a:t>
            </a:r>
            <a:br>
              <a:rPr lang="tr-TR" sz="1800" b="1" dirty="0" smtClean="0">
                <a:solidFill>
                  <a:schemeClr val="tx1"/>
                </a:solidFill>
              </a:rPr>
            </a:br>
            <a:r>
              <a:rPr lang="tr-TR" sz="1800" b="1" dirty="0">
                <a:solidFill>
                  <a:schemeClr val="tx1"/>
                </a:solidFill>
              </a:rPr>
              <a:t/>
            </a:r>
            <a:br>
              <a:rPr lang="tr-TR" sz="1800" b="1" dirty="0">
                <a:solidFill>
                  <a:schemeClr val="tx1"/>
                </a:solidFill>
              </a:rPr>
            </a:br>
            <a:r>
              <a:rPr lang="tr-TR" sz="1800" b="1" dirty="0" smtClean="0">
                <a:solidFill>
                  <a:schemeClr val="tx1"/>
                </a:solidFill>
              </a:rPr>
              <a:t></a:t>
            </a:r>
            <a:r>
              <a:rPr lang="tr-TR" sz="1800" b="1" dirty="0">
                <a:solidFill>
                  <a:schemeClr val="tx1"/>
                </a:solidFill>
              </a:rPr>
              <a:t> Problemle ilişkin </a:t>
            </a:r>
            <a:r>
              <a:rPr lang="tr-TR" sz="1800" b="1" dirty="0" smtClean="0">
                <a:solidFill>
                  <a:schemeClr val="tx1"/>
                </a:solidFill>
              </a:rPr>
              <a:t>Hipotezlerin </a:t>
            </a:r>
            <a:r>
              <a:rPr lang="tr-TR" sz="1800" b="1" dirty="0">
                <a:solidFill>
                  <a:schemeClr val="tx1"/>
                </a:solidFill>
              </a:rPr>
              <a:t>oluşturulması </a:t>
            </a:r>
            <a:r>
              <a:rPr lang="tr-TR" sz="1800" b="1" dirty="0" smtClean="0">
                <a:solidFill>
                  <a:schemeClr val="tx1"/>
                </a:solidFill>
              </a:rPr>
              <a:t/>
            </a:r>
            <a:br>
              <a:rPr lang="tr-TR" sz="1800" b="1" dirty="0" smtClean="0">
                <a:solidFill>
                  <a:schemeClr val="tx1"/>
                </a:solidFill>
              </a:rPr>
            </a:br>
            <a:r>
              <a:rPr lang="tr-TR" sz="1800" b="1" dirty="0" smtClean="0">
                <a:solidFill>
                  <a:schemeClr val="tx1"/>
                </a:solidFill>
              </a:rPr>
              <a:t>(tetkik sonuçlarına göre baş ağrısının </a:t>
            </a:r>
            <a:r>
              <a:rPr lang="tr-TR" sz="1800" b="1" dirty="0" err="1" smtClean="0">
                <a:solidFill>
                  <a:schemeClr val="tx1"/>
                </a:solidFill>
              </a:rPr>
              <a:t>çeşitleri;migren,sinüzit,kitle</a:t>
            </a:r>
            <a:r>
              <a:rPr lang="tr-TR" sz="1800" b="1" dirty="0" smtClean="0">
                <a:solidFill>
                  <a:schemeClr val="tx1"/>
                </a:solidFill>
              </a:rPr>
              <a:t>)</a:t>
            </a:r>
            <a:br>
              <a:rPr lang="tr-TR" sz="1800" b="1" dirty="0" smtClean="0">
                <a:solidFill>
                  <a:schemeClr val="tx1"/>
                </a:solidFill>
              </a:rPr>
            </a:br>
            <a:r>
              <a:rPr lang="tr-TR" sz="1800" b="1" dirty="0">
                <a:solidFill>
                  <a:schemeClr val="tx1"/>
                </a:solidFill>
              </a:rPr>
              <a:t/>
            </a:r>
            <a:br>
              <a:rPr lang="tr-TR" sz="1800" b="1" dirty="0">
                <a:solidFill>
                  <a:schemeClr val="tx1"/>
                </a:solidFill>
              </a:rPr>
            </a:br>
            <a:r>
              <a:rPr lang="tr-TR" sz="1800" b="1" dirty="0">
                <a:solidFill>
                  <a:schemeClr val="tx1"/>
                </a:solidFill>
              </a:rPr>
              <a:t> </a:t>
            </a:r>
            <a:r>
              <a:rPr lang="tr-TR" sz="1800" b="1" dirty="0" smtClean="0">
                <a:solidFill>
                  <a:schemeClr val="tx1"/>
                </a:solidFill>
              </a:rPr>
              <a:t>Problemin çözümüne ilişkin bilgi ve veri toplanması</a:t>
            </a:r>
            <a:br>
              <a:rPr lang="tr-TR" sz="1800" b="1" dirty="0" smtClean="0">
                <a:solidFill>
                  <a:schemeClr val="tx1"/>
                </a:solidFill>
              </a:rPr>
            </a:br>
            <a:r>
              <a:rPr lang="tr-TR" sz="1800" b="1" dirty="0" smtClean="0">
                <a:solidFill>
                  <a:schemeClr val="tx1"/>
                </a:solidFill>
              </a:rPr>
              <a:t>( türüne göre detaylı tetkik yapılması)</a:t>
            </a:r>
            <a:br>
              <a:rPr lang="tr-TR" sz="1800" b="1" dirty="0" smtClean="0">
                <a:solidFill>
                  <a:schemeClr val="tx1"/>
                </a:solidFill>
              </a:rPr>
            </a:br>
            <a:r>
              <a:rPr lang="tr-TR" sz="1800" b="1" dirty="0" smtClean="0">
                <a:solidFill>
                  <a:schemeClr val="tx1"/>
                </a:solidFill>
              </a:rPr>
              <a:t/>
            </a:r>
            <a:br>
              <a:rPr lang="tr-TR" sz="1800" b="1" dirty="0" smtClean="0">
                <a:solidFill>
                  <a:schemeClr val="tx1"/>
                </a:solidFill>
              </a:rPr>
            </a:br>
            <a:r>
              <a:rPr lang="tr-TR" sz="1800" b="1" dirty="0">
                <a:solidFill>
                  <a:schemeClr val="tx1"/>
                </a:solidFill>
              </a:rPr>
              <a:t> </a:t>
            </a:r>
            <a:r>
              <a:rPr lang="tr-TR" sz="1800" b="1" dirty="0" smtClean="0">
                <a:solidFill>
                  <a:schemeClr val="tx1"/>
                </a:solidFill>
              </a:rPr>
              <a:t>Hipotezlerin </a:t>
            </a:r>
            <a:r>
              <a:rPr lang="tr-TR" sz="1800" b="1" dirty="0">
                <a:solidFill>
                  <a:schemeClr val="tx1"/>
                </a:solidFill>
              </a:rPr>
              <a:t>test edilmesi </a:t>
            </a:r>
            <a:r>
              <a:rPr lang="tr-TR" sz="1800" b="1" dirty="0" smtClean="0">
                <a:solidFill>
                  <a:schemeClr val="tx1"/>
                </a:solidFill>
              </a:rPr>
              <a:t/>
            </a:r>
            <a:br>
              <a:rPr lang="tr-TR" sz="1800" b="1" dirty="0" smtClean="0">
                <a:solidFill>
                  <a:schemeClr val="tx1"/>
                </a:solidFill>
              </a:rPr>
            </a:br>
            <a:r>
              <a:rPr lang="tr-TR" sz="1800" b="1" dirty="0" smtClean="0">
                <a:solidFill>
                  <a:schemeClr val="tx1"/>
                </a:solidFill>
              </a:rPr>
              <a:t>(sonuçlara bakılması)</a:t>
            </a:r>
            <a:br>
              <a:rPr lang="tr-TR" sz="1800" b="1" dirty="0" smtClean="0">
                <a:solidFill>
                  <a:schemeClr val="tx1"/>
                </a:solidFill>
              </a:rPr>
            </a:br>
            <a:r>
              <a:rPr lang="tr-TR" sz="1800" b="1" dirty="0">
                <a:solidFill>
                  <a:schemeClr val="tx1"/>
                </a:solidFill>
              </a:rPr>
              <a:t/>
            </a:r>
            <a:br>
              <a:rPr lang="tr-TR" sz="1800" b="1" dirty="0">
                <a:solidFill>
                  <a:schemeClr val="tx1"/>
                </a:solidFill>
              </a:rPr>
            </a:br>
            <a:r>
              <a:rPr lang="tr-TR" sz="1800" b="1" dirty="0">
                <a:solidFill>
                  <a:schemeClr val="tx1"/>
                </a:solidFill>
              </a:rPr>
              <a:t> En uygun hipotezin seçilmesi </a:t>
            </a:r>
            <a:r>
              <a:rPr lang="tr-TR" sz="1800" b="1" dirty="0" smtClean="0">
                <a:solidFill>
                  <a:schemeClr val="tx1"/>
                </a:solidFill>
              </a:rPr>
              <a:t/>
            </a:r>
            <a:br>
              <a:rPr lang="tr-TR" sz="1800" b="1" dirty="0" smtClean="0">
                <a:solidFill>
                  <a:schemeClr val="tx1"/>
                </a:solidFill>
              </a:rPr>
            </a:br>
            <a:r>
              <a:rPr lang="tr-TR" sz="1800" b="1" dirty="0" smtClean="0">
                <a:solidFill>
                  <a:schemeClr val="tx1"/>
                </a:solidFill>
              </a:rPr>
              <a:t>(tedaviye başlanmaya karar verilmesi)</a:t>
            </a:r>
            <a:br>
              <a:rPr lang="tr-TR" sz="1800" b="1" dirty="0" smtClean="0">
                <a:solidFill>
                  <a:schemeClr val="tx1"/>
                </a:solidFill>
              </a:rPr>
            </a:br>
            <a:r>
              <a:rPr lang="tr-TR" sz="1800" b="1" dirty="0">
                <a:solidFill>
                  <a:schemeClr val="tx1"/>
                </a:solidFill>
              </a:rPr>
              <a:t/>
            </a:r>
            <a:br>
              <a:rPr lang="tr-TR" sz="1800" b="1" dirty="0">
                <a:solidFill>
                  <a:schemeClr val="tx1"/>
                </a:solidFill>
              </a:rPr>
            </a:br>
            <a:r>
              <a:rPr lang="tr-TR" sz="1800" b="1" dirty="0">
                <a:solidFill>
                  <a:schemeClr val="tx1"/>
                </a:solidFill>
              </a:rPr>
              <a:t> </a:t>
            </a:r>
            <a:r>
              <a:rPr lang="tr-TR" sz="1800" b="1" dirty="0" smtClean="0">
                <a:solidFill>
                  <a:schemeClr val="tx1"/>
                </a:solidFill>
              </a:rPr>
              <a:t>problemin çözümü yani Genel </a:t>
            </a:r>
            <a:r>
              <a:rPr lang="tr-TR" sz="1800" b="1" dirty="0">
                <a:solidFill>
                  <a:schemeClr val="tx1"/>
                </a:solidFill>
              </a:rPr>
              <a:t>bir sonuca varılması </a:t>
            </a:r>
            <a:r>
              <a:rPr lang="tr-TR" sz="1800" b="1" dirty="0" smtClean="0">
                <a:solidFill>
                  <a:schemeClr val="tx1"/>
                </a:solidFill>
              </a:rPr>
              <a:t/>
            </a:r>
            <a:br>
              <a:rPr lang="tr-TR" sz="1800" b="1" dirty="0" smtClean="0">
                <a:solidFill>
                  <a:schemeClr val="tx1"/>
                </a:solidFill>
              </a:rPr>
            </a:br>
            <a:r>
              <a:rPr lang="tr-TR" sz="1800" b="1" dirty="0" smtClean="0">
                <a:solidFill>
                  <a:schemeClr val="tx1"/>
                </a:solidFill>
              </a:rPr>
              <a:t>(amaç hastanın iyileşmesi)</a:t>
            </a:r>
            <a:endParaRPr lang="tr-TR" sz="14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765446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04664"/>
            <a:ext cx="8280920" cy="6120680"/>
          </a:xfrm>
        </p:spPr>
        <p:txBody>
          <a:bodyPr>
            <a:normAutofit/>
          </a:bodyPr>
          <a:lstStyle/>
          <a:p>
            <a:r>
              <a:rPr lang="tr-TR" sz="2700" b="1" u="sng" dirty="0" smtClean="0">
                <a:solidFill>
                  <a:srgbClr val="0070C0"/>
                </a:solidFill>
                <a:effectLst>
                  <a:outerShdw blurRad="38100" dist="38100" dir="2700000" algn="tl">
                    <a:srgbClr val="000000">
                      <a:alpha val="43137"/>
                    </a:srgbClr>
                  </a:outerShdw>
                </a:effectLst>
              </a:rPr>
              <a:t>Bilinmesi Gerekenler; </a:t>
            </a:r>
            <a:r>
              <a:rPr lang="tr-TR" sz="2700" b="1" dirty="0" smtClean="0">
                <a:solidFill>
                  <a:srgbClr val="0070C0"/>
                </a:solidFill>
              </a:rPr>
              <a:t> </a:t>
            </a:r>
            <a:r>
              <a:rPr lang="tr-TR" sz="2700" b="1" u="sng" dirty="0" smtClean="0">
                <a:solidFill>
                  <a:srgbClr val="0070C0"/>
                </a:solidFill>
                <a:effectLst>
                  <a:outerShdw blurRad="38100" dist="38100" dir="2700000" algn="tl">
                    <a:srgbClr val="000000">
                      <a:alpha val="43137"/>
                    </a:srgbClr>
                  </a:outerShdw>
                </a:effectLst>
              </a:rPr>
              <a:t/>
            </a:r>
            <a:br>
              <a:rPr lang="tr-TR" sz="2700" b="1" u="sng" dirty="0" smtClean="0">
                <a:solidFill>
                  <a:srgbClr val="0070C0"/>
                </a:solidFill>
                <a:effectLst>
                  <a:outerShdw blurRad="38100" dist="38100" dir="2700000" algn="tl">
                    <a:srgbClr val="000000">
                      <a:alpha val="43137"/>
                    </a:srgbClr>
                  </a:outerShdw>
                </a:effectLst>
              </a:rPr>
            </a:br>
            <a:r>
              <a:rPr lang="tr-TR" sz="2700" b="1" u="sng" dirty="0">
                <a:solidFill>
                  <a:srgbClr val="0070C0"/>
                </a:solidFill>
                <a:effectLst>
                  <a:outerShdw blurRad="38100" dist="38100" dir="2700000" algn="tl">
                    <a:srgbClr val="000000">
                      <a:alpha val="43137"/>
                    </a:srgbClr>
                  </a:outerShdw>
                </a:effectLst>
              </a:rPr>
              <a:t/>
            </a:r>
            <a:br>
              <a:rPr lang="tr-TR" sz="2700" b="1" u="sng" dirty="0">
                <a:solidFill>
                  <a:srgbClr val="0070C0"/>
                </a:solidFill>
                <a:effectLst>
                  <a:outerShdw blurRad="38100" dist="38100" dir="2700000" algn="tl">
                    <a:srgbClr val="000000">
                      <a:alpha val="43137"/>
                    </a:srgbClr>
                  </a:outerShdw>
                </a:effectLst>
              </a:rPr>
            </a:br>
            <a:r>
              <a:rPr lang="tr-TR" sz="1600" b="1" dirty="0">
                <a:solidFill>
                  <a:schemeClr val="tx1"/>
                </a:solidFill>
              </a:rPr>
              <a:t>Doğrulanan hipoteze </a:t>
            </a:r>
            <a:r>
              <a:rPr lang="tr-TR" sz="1600" b="1" u="sng" dirty="0">
                <a:solidFill>
                  <a:srgbClr val="FF0000"/>
                </a:solidFill>
                <a:effectLst>
                  <a:outerShdw blurRad="38100" dist="38100" dir="2700000" algn="tl">
                    <a:srgbClr val="000000">
                      <a:alpha val="43137"/>
                    </a:srgbClr>
                  </a:outerShdw>
                </a:effectLst>
              </a:rPr>
              <a:t>yasa, </a:t>
            </a:r>
            <a:r>
              <a:rPr lang="tr-TR" sz="1600" b="1" dirty="0" smtClean="0">
                <a:solidFill>
                  <a:schemeClr val="tx1"/>
                </a:solidFill>
              </a:rPr>
              <a:t/>
            </a:r>
            <a:br>
              <a:rPr lang="tr-TR" sz="1600" b="1" dirty="0" smtClean="0">
                <a:solidFill>
                  <a:schemeClr val="tx1"/>
                </a:solidFill>
              </a:rPr>
            </a:br>
            <a:r>
              <a:rPr lang="tr-TR" sz="1600" b="1" dirty="0" smtClean="0">
                <a:solidFill>
                  <a:schemeClr val="tx1"/>
                </a:solidFill>
              </a:rPr>
              <a:t>kısmen </a:t>
            </a:r>
            <a:r>
              <a:rPr lang="tr-TR" sz="1600" b="1" dirty="0">
                <a:solidFill>
                  <a:schemeClr val="tx1"/>
                </a:solidFill>
              </a:rPr>
              <a:t>doğrulanan ve yeni bilgilerle desteklenebilecek hipoteze ise </a:t>
            </a:r>
            <a:r>
              <a:rPr lang="tr-TR" sz="1600" b="1" u="sng" dirty="0">
                <a:solidFill>
                  <a:srgbClr val="FF0000"/>
                </a:solidFill>
                <a:effectLst>
                  <a:outerShdw blurRad="38100" dist="38100" dir="2700000" algn="tl">
                    <a:srgbClr val="000000">
                      <a:alpha val="43137"/>
                    </a:srgbClr>
                  </a:outerShdw>
                </a:effectLst>
              </a:rPr>
              <a:t>teori </a:t>
            </a:r>
            <a:r>
              <a:rPr lang="tr-TR" sz="1600" b="1" dirty="0">
                <a:solidFill>
                  <a:schemeClr val="tx1"/>
                </a:solidFill>
              </a:rPr>
              <a:t>denir. </a:t>
            </a:r>
            <a:r>
              <a:rPr lang="tr-TR" sz="1600" b="1" dirty="0" smtClean="0">
                <a:solidFill>
                  <a:schemeClr val="tx1"/>
                </a:solidFill>
              </a:rPr>
              <a:t/>
            </a:r>
            <a:br>
              <a:rPr lang="tr-TR" sz="1600" b="1" dirty="0" smtClean="0">
                <a:solidFill>
                  <a:schemeClr val="tx1"/>
                </a:solidFill>
              </a:rPr>
            </a:br>
            <a:r>
              <a:rPr lang="tr-TR" sz="1600" b="1" dirty="0" smtClean="0">
                <a:solidFill>
                  <a:schemeClr val="tx1"/>
                </a:solidFill>
              </a:rPr>
              <a:t/>
            </a:r>
            <a:br>
              <a:rPr lang="tr-TR" sz="1600" b="1" dirty="0" smtClean="0">
                <a:solidFill>
                  <a:schemeClr val="tx1"/>
                </a:solidFill>
              </a:rPr>
            </a:br>
            <a:r>
              <a:rPr lang="tr-TR" sz="1600" b="1" dirty="0">
                <a:solidFill>
                  <a:schemeClr val="tx1"/>
                </a:solidFill>
              </a:rPr>
              <a:t>Problemin çözümü için anket, gözlem, görüşme, kaynak taraması, internet taraması gibi bilgi toplama yollarından faydalanılır. </a:t>
            </a:r>
            <a:r>
              <a:rPr lang="tr-TR" sz="1600" b="1" dirty="0" smtClean="0">
                <a:solidFill>
                  <a:schemeClr val="tx1"/>
                </a:solidFill>
              </a:rPr>
              <a:t/>
            </a:r>
            <a:br>
              <a:rPr lang="tr-TR" sz="1600" b="1" dirty="0" smtClean="0">
                <a:solidFill>
                  <a:schemeClr val="tx1"/>
                </a:solidFill>
              </a:rPr>
            </a:br>
            <a:r>
              <a:rPr lang="tr-TR" sz="1600" b="1" dirty="0" smtClean="0">
                <a:solidFill>
                  <a:schemeClr val="tx1"/>
                </a:solidFill>
              </a:rPr>
              <a:t/>
            </a:r>
            <a:br>
              <a:rPr lang="tr-TR" sz="1600" b="1" dirty="0" smtClean="0">
                <a:solidFill>
                  <a:schemeClr val="tx1"/>
                </a:solidFill>
              </a:rPr>
            </a:br>
            <a:r>
              <a:rPr lang="tr-TR" sz="1600" b="1" dirty="0">
                <a:solidFill>
                  <a:schemeClr val="tx1"/>
                </a:solidFill>
              </a:rPr>
              <a:t>Problemin çözülebilir olması gerekmektedir. </a:t>
            </a:r>
            <a:r>
              <a:rPr lang="tr-TR" sz="1600" b="1" dirty="0" smtClean="0">
                <a:solidFill>
                  <a:schemeClr val="tx1"/>
                </a:solidFill>
              </a:rPr>
              <a:t/>
            </a:r>
            <a:br>
              <a:rPr lang="tr-TR" sz="1600" b="1" dirty="0" smtClean="0">
                <a:solidFill>
                  <a:schemeClr val="tx1"/>
                </a:solidFill>
              </a:rPr>
            </a:br>
            <a:r>
              <a:rPr lang="tr-TR" sz="1600" b="1" dirty="0" smtClean="0">
                <a:solidFill>
                  <a:schemeClr val="tx1"/>
                </a:solidFill>
              </a:rPr>
              <a:t/>
            </a:r>
            <a:br>
              <a:rPr lang="tr-TR" sz="1600" b="1" dirty="0" smtClean="0">
                <a:solidFill>
                  <a:schemeClr val="tx1"/>
                </a:solidFill>
              </a:rPr>
            </a:br>
            <a:r>
              <a:rPr lang="tr-TR" sz="1600" b="1" dirty="0">
                <a:solidFill>
                  <a:schemeClr val="tx1"/>
                </a:solidFill>
              </a:rPr>
              <a:t>Problem açık ve anlaşılır bir biçimde ifade edilmelidir. </a:t>
            </a:r>
            <a:r>
              <a:rPr lang="tr-TR" sz="1400" b="1" dirty="0" smtClean="0">
                <a:solidFill>
                  <a:schemeClr val="tx1"/>
                </a:solidFill>
              </a:rPr>
              <a:t/>
            </a:r>
            <a:br>
              <a:rPr lang="tr-TR" sz="1400" b="1" dirty="0" smtClean="0">
                <a:solidFill>
                  <a:schemeClr val="tx1"/>
                </a:solidFill>
              </a:rPr>
            </a:br>
            <a:r>
              <a:rPr lang="tr-TR" sz="1400" b="1" dirty="0" smtClean="0">
                <a:solidFill>
                  <a:schemeClr val="tx1"/>
                </a:solidFill>
              </a:rPr>
              <a:t/>
            </a:r>
            <a:br>
              <a:rPr lang="tr-TR" sz="1400" b="1" dirty="0" smtClean="0">
                <a:solidFill>
                  <a:schemeClr val="tx1"/>
                </a:solidFill>
              </a:rPr>
            </a:br>
            <a:r>
              <a:rPr lang="tr-TR" sz="1400" b="1" dirty="0">
                <a:solidFill>
                  <a:schemeClr val="tx1"/>
                </a:solidFill>
              </a:rPr>
              <a:t/>
            </a:r>
            <a:br>
              <a:rPr lang="tr-TR" sz="1400" b="1" dirty="0">
                <a:solidFill>
                  <a:schemeClr val="tx1"/>
                </a:solidFill>
              </a:rPr>
            </a:br>
            <a:r>
              <a:rPr lang="tr-TR" sz="1400" b="1" dirty="0" smtClean="0">
                <a:solidFill>
                  <a:schemeClr val="tx1"/>
                </a:solidFill>
              </a:rPr>
              <a:t/>
            </a:r>
            <a:br>
              <a:rPr lang="tr-TR" sz="1400" b="1" dirty="0" smtClean="0">
                <a:solidFill>
                  <a:schemeClr val="tx1"/>
                </a:solidFill>
              </a:rPr>
            </a:br>
            <a:r>
              <a:rPr lang="tr-TR" sz="1400" b="1" dirty="0">
                <a:solidFill>
                  <a:schemeClr val="tx1"/>
                </a:solidFill>
              </a:rPr>
              <a:t/>
            </a:r>
            <a:br>
              <a:rPr lang="tr-TR" sz="1400" b="1" dirty="0">
                <a:solidFill>
                  <a:schemeClr val="tx1"/>
                </a:solidFill>
              </a:rPr>
            </a:br>
            <a:r>
              <a:rPr lang="tr-TR" sz="1400" b="1" dirty="0" smtClean="0">
                <a:solidFill>
                  <a:schemeClr val="tx1"/>
                </a:solidFill>
              </a:rPr>
              <a:t/>
            </a:r>
            <a:br>
              <a:rPr lang="tr-TR" sz="1400" b="1" dirty="0" smtClean="0">
                <a:solidFill>
                  <a:schemeClr val="tx1"/>
                </a:solidFill>
              </a:rPr>
            </a:br>
            <a:endParaRPr lang="tr-TR" sz="14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286861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04664"/>
            <a:ext cx="8280920" cy="6120680"/>
          </a:xfrm>
        </p:spPr>
        <p:txBody>
          <a:bodyPr>
            <a:normAutofit/>
          </a:bodyPr>
          <a:lstStyle/>
          <a:p>
            <a:r>
              <a:rPr lang="tr-TR" sz="2800" b="1" dirty="0" smtClean="0">
                <a:solidFill>
                  <a:srgbClr val="0070C0"/>
                </a:solidFill>
              </a:rPr>
              <a:t>		</a:t>
            </a:r>
            <a:r>
              <a:rPr lang="tr-TR" sz="2800" b="1" u="sng" dirty="0" smtClean="0">
                <a:solidFill>
                  <a:srgbClr val="0070C0"/>
                </a:solidFill>
              </a:rPr>
              <a:t>Problem Çözme Teknikleri </a:t>
            </a:r>
            <a:r>
              <a:rPr lang="tr-TR" sz="1400" b="1" dirty="0">
                <a:solidFill>
                  <a:schemeClr val="tx1"/>
                </a:solidFill>
              </a:rPr>
              <a:t/>
            </a:r>
            <a:br>
              <a:rPr lang="tr-TR" sz="1400" b="1" dirty="0">
                <a:solidFill>
                  <a:schemeClr val="tx1"/>
                </a:solidFill>
              </a:rPr>
            </a:br>
            <a:r>
              <a:rPr lang="tr-TR" sz="1400" b="1" dirty="0" smtClean="0">
                <a:solidFill>
                  <a:schemeClr val="tx1"/>
                </a:solidFill>
              </a:rPr>
              <a:t/>
            </a:r>
            <a:br>
              <a:rPr lang="tr-TR" sz="1400" b="1" dirty="0" smtClean="0">
                <a:solidFill>
                  <a:schemeClr val="tx1"/>
                </a:solidFill>
              </a:rPr>
            </a:br>
            <a:r>
              <a:rPr lang="tr-TR" sz="1400" b="1" dirty="0" smtClean="0">
                <a:solidFill>
                  <a:schemeClr val="tx1"/>
                </a:solidFill>
              </a:rPr>
              <a:t/>
            </a:r>
            <a:br>
              <a:rPr lang="tr-TR" sz="1400" b="1" dirty="0" smtClean="0">
                <a:solidFill>
                  <a:schemeClr val="tx1"/>
                </a:solidFill>
              </a:rPr>
            </a:br>
            <a:r>
              <a:rPr lang="tr-TR" sz="1400" b="1" dirty="0" smtClean="0">
                <a:solidFill>
                  <a:schemeClr val="tx1"/>
                </a:solidFill>
              </a:rPr>
              <a:t/>
            </a:r>
            <a:br>
              <a:rPr lang="tr-TR" sz="1400" b="1" dirty="0" smtClean="0">
                <a:solidFill>
                  <a:schemeClr val="tx1"/>
                </a:solidFill>
              </a:rPr>
            </a:br>
            <a:r>
              <a:rPr lang="tr-TR" sz="1400" b="1" dirty="0">
                <a:solidFill>
                  <a:schemeClr val="tx1"/>
                </a:solidFill>
              </a:rPr>
              <a:t/>
            </a:r>
            <a:br>
              <a:rPr lang="tr-TR" sz="1400" b="1" dirty="0">
                <a:solidFill>
                  <a:schemeClr val="tx1"/>
                </a:solidFill>
              </a:rPr>
            </a:br>
            <a:r>
              <a:rPr lang="tr-TR" sz="1400" b="1" dirty="0" smtClean="0">
                <a:solidFill>
                  <a:schemeClr val="tx1"/>
                </a:solidFill>
              </a:rPr>
              <a:t/>
            </a:r>
            <a:br>
              <a:rPr lang="tr-TR" sz="1400" b="1" dirty="0" smtClean="0">
                <a:solidFill>
                  <a:schemeClr val="tx1"/>
                </a:solidFill>
              </a:rPr>
            </a:br>
            <a:r>
              <a:rPr lang="tr-TR" sz="1400" b="1" dirty="0">
                <a:solidFill>
                  <a:schemeClr val="tx1"/>
                </a:solidFill>
              </a:rPr>
              <a:t/>
            </a:r>
            <a:br>
              <a:rPr lang="tr-TR" sz="1400" b="1" dirty="0">
                <a:solidFill>
                  <a:schemeClr val="tx1"/>
                </a:solidFill>
              </a:rPr>
            </a:br>
            <a:r>
              <a:rPr lang="tr-TR" sz="1400" b="1" dirty="0" smtClean="0">
                <a:solidFill>
                  <a:schemeClr val="tx1"/>
                </a:solidFill>
              </a:rPr>
              <a:t/>
            </a:r>
            <a:br>
              <a:rPr lang="tr-TR" sz="1400" b="1" dirty="0" smtClean="0">
                <a:solidFill>
                  <a:schemeClr val="tx1"/>
                </a:solidFill>
              </a:rPr>
            </a:br>
            <a:r>
              <a:rPr lang="tr-TR" sz="1400" b="1" dirty="0">
                <a:solidFill>
                  <a:schemeClr val="tx1"/>
                </a:solidFill>
              </a:rPr>
              <a:t/>
            </a:r>
            <a:br>
              <a:rPr lang="tr-TR" sz="1400" b="1" dirty="0">
                <a:solidFill>
                  <a:schemeClr val="tx1"/>
                </a:solidFill>
              </a:rPr>
            </a:br>
            <a:r>
              <a:rPr lang="tr-TR" sz="1400" b="1" dirty="0" smtClean="0">
                <a:solidFill>
                  <a:schemeClr val="tx1"/>
                </a:solidFill>
              </a:rPr>
              <a:t/>
            </a:r>
            <a:br>
              <a:rPr lang="tr-TR" sz="1400" b="1" dirty="0" smtClean="0">
                <a:solidFill>
                  <a:schemeClr val="tx1"/>
                </a:solidFill>
              </a:rPr>
            </a:br>
            <a:r>
              <a:rPr lang="tr-TR" sz="1400" b="1" dirty="0">
                <a:solidFill>
                  <a:schemeClr val="tx1"/>
                </a:solidFill>
              </a:rPr>
              <a:t/>
            </a:r>
            <a:br>
              <a:rPr lang="tr-TR" sz="1400" b="1" dirty="0">
                <a:solidFill>
                  <a:schemeClr val="tx1"/>
                </a:solidFill>
              </a:rPr>
            </a:br>
            <a:r>
              <a:rPr lang="tr-TR" sz="1400" b="1" dirty="0" smtClean="0">
                <a:solidFill>
                  <a:schemeClr val="tx1"/>
                </a:solidFill>
              </a:rPr>
              <a:t/>
            </a:r>
            <a:br>
              <a:rPr lang="tr-TR" sz="1400" b="1" dirty="0" smtClean="0">
                <a:solidFill>
                  <a:schemeClr val="tx1"/>
                </a:solidFill>
              </a:rPr>
            </a:br>
            <a:r>
              <a:rPr lang="tr-TR" sz="1400" b="1" dirty="0">
                <a:solidFill>
                  <a:schemeClr val="tx1"/>
                </a:solidFill>
              </a:rPr>
              <a:t/>
            </a:r>
            <a:br>
              <a:rPr lang="tr-TR" sz="1400" b="1" dirty="0">
                <a:solidFill>
                  <a:schemeClr val="tx1"/>
                </a:solidFill>
              </a:rPr>
            </a:br>
            <a:r>
              <a:rPr lang="tr-TR" sz="1400" b="1" dirty="0" smtClean="0">
                <a:solidFill>
                  <a:schemeClr val="tx1"/>
                </a:solidFill>
              </a:rPr>
              <a:t/>
            </a:r>
            <a:br>
              <a:rPr lang="tr-TR" sz="1400" b="1" dirty="0" smtClean="0">
                <a:solidFill>
                  <a:schemeClr val="tx1"/>
                </a:solidFill>
              </a:rPr>
            </a:br>
            <a:r>
              <a:rPr lang="tr-TR" sz="1400" b="1" dirty="0">
                <a:solidFill>
                  <a:schemeClr val="tx1"/>
                </a:solidFill>
              </a:rPr>
              <a:t/>
            </a:r>
            <a:br>
              <a:rPr lang="tr-TR" sz="1400" b="1" dirty="0">
                <a:solidFill>
                  <a:schemeClr val="tx1"/>
                </a:solidFill>
              </a:rPr>
            </a:br>
            <a:r>
              <a:rPr lang="tr-TR" sz="1400" b="1" dirty="0">
                <a:solidFill>
                  <a:schemeClr val="tx1"/>
                </a:solidFill>
              </a:rPr>
              <a:t/>
            </a:r>
            <a:br>
              <a:rPr lang="tr-TR" sz="1400" b="1" dirty="0">
                <a:solidFill>
                  <a:schemeClr val="tx1"/>
                </a:solidFill>
              </a:rPr>
            </a:br>
            <a:r>
              <a:rPr lang="tr-TR" sz="1400" b="1" dirty="0" smtClean="0">
                <a:solidFill>
                  <a:schemeClr val="tx1"/>
                </a:solidFill>
              </a:rPr>
              <a:t/>
            </a:r>
            <a:br>
              <a:rPr lang="tr-TR" sz="1400" b="1" dirty="0" smtClean="0">
                <a:solidFill>
                  <a:schemeClr val="tx1"/>
                </a:solidFill>
              </a:rPr>
            </a:br>
            <a:r>
              <a:rPr lang="tr-TR" sz="1400" b="1" dirty="0">
                <a:solidFill>
                  <a:schemeClr val="tx1"/>
                </a:solidFill>
              </a:rPr>
              <a:t/>
            </a:r>
            <a:br>
              <a:rPr lang="tr-TR" sz="1400" b="1" dirty="0">
                <a:solidFill>
                  <a:schemeClr val="tx1"/>
                </a:solidFill>
              </a:rPr>
            </a:br>
            <a:r>
              <a:rPr lang="tr-TR" sz="1400" b="1" dirty="0" smtClean="0">
                <a:solidFill>
                  <a:schemeClr val="tx1"/>
                </a:solidFill>
              </a:rPr>
              <a:t/>
            </a:r>
            <a:br>
              <a:rPr lang="tr-TR" sz="1400" b="1" dirty="0" smtClean="0">
                <a:solidFill>
                  <a:schemeClr val="tx1"/>
                </a:solidFill>
              </a:rPr>
            </a:br>
            <a:r>
              <a:rPr lang="tr-TR" sz="1400" b="1" dirty="0" smtClean="0">
                <a:solidFill>
                  <a:schemeClr val="tx1"/>
                </a:solidFill>
              </a:rPr>
              <a:t/>
            </a:r>
            <a:br>
              <a:rPr lang="tr-TR" sz="1400" b="1" dirty="0" smtClean="0">
                <a:solidFill>
                  <a:schemeClr val="tx1"/>
                </a:solidFill>
              </a:rPr>
            </a:br>
            <a:r>
              <a:rPr lang="tr-TR" sz="1400" b="1" dirty="0">
                <a:solidFill>
                  <a:schemeClr val="tx1"/>
                </a:solidFill>
              </a:rPr>
              <a:t/>
            </a:r>
            <a:br>
              <a:rPr lang="tr-TR" sz="1400" b="1" dirty="0">
                <a:solidFill>
                  <a:schemeClr val="tx1"/>
                </a:solidFill>
              </a:rPr>
            </a:br>
            <a:r>
              <a:rPr lang="tr-TR" sz="1400" b="1" dirty="0" smtClean="0">
                <a:solidFill>
                  <a:schemeClr val="tx1"/>
                </a:solidFill>
              </a:rPr>
              <a:t/>
            </a:r>
            <a:br>
              <a:rPr lang="tr-TR" sz="1400" b="1" dirty="0" smtClean="0">
                <a:solidFill>
                  <a:schemeClr val="tx1"/>
                </a:solidFill>
              </a:rPr>
            </a:br>
            <a:r>
              <a:rPr lang="tr-TR" sz="1400" b="1" dirty="0">
                <a:solidFill>
                  <a:schemeClr val="tx1"/>
                </a:solidFill>
              </a:rPr>
              <a:t/>
            </a:r>
            <a:br>
              <a:rPr lang="tr-TR" sz="1400" b="1" dirty="0">
                <a:solidFill>
                  <a:schemeClr val="tx1"/>
                </a:solidFill>
              </a:rPr>
            </a:br>
            <a:r>
              <a:rPr lang="tr-TR" sz="1400" b="1" dirty="0" smtClean="0">
                <a:solidFill>
                  <a:schemeClr val="tx1"/>
                </a:solidFill>
              </a:rPr>
              <a:t/>
            </a:r>
            <a:br>
              <a:rPr lang="tr-TR" sz="1400" b="1" dirty="0" smtClean="0">
                <a:solidFill>
                  <a:schemeClr val="tx1"/>
                </a:solidFill>
              </a:rPr>
            </a:br>
            <a:r>
              <a:rPr lang="tr-TR" sz="1400" b="1" dirty="0" smtClean="0">
                <a:solidFill>
                  <a:schemeClr val="tx1"/>
                </a:solidFill>
              </a:rPr>
              <a:t/>
            </a:r>
            <a:br>
              <a:rPr lang="tr-TR" sz="1400" b="1" dirty="0" smtClean="0">
                <a:solidFill>
                  <a:schemeClr val="tx1"/>
                </a:solidFill>
              </a:rPr>
            </a:br>
            <a:endParaRPr lang="tr-TR" sz="1400" b="1" dirty="0">
              <a:solidFill>
                <a:schemeClr val="tx1"/>
              </a:solidFill>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268760"/>
            <a:ext cx="2693665" cy="1728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33363" y="1304915"/>
            <a:ext cx="3711045" cy="16920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0122" y="3356992"/>
            <a:ext cx="3057525" cy="7999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2624" y="3212976"/>
            <a:ext cx="3234811" cy="12961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02946" y="4509120"/>
            <a:ext cx="4073509" cy="2016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6953" y="5301208"/>
            <a:ext cx="2376264" cy="7279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88955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04664"/>
            <a:ext cx="8280920" cy="6120680"/>
          </a:xfrm>
        </p:spPr>
        <p:txBody>
          <a:bodyPr>
            <a:normAutofit/>
          </a:bodyPr>
          <a:lstStyle/>
          <a:p>
            <a:r>
              <a:rPr lang="tr-TR" sz="3600" b="1" dirty="0" smtClean="0">
                <a:solidFill>
                  <a:srgbClr val="C00000"/>
                </a:solidFill>
              </a:rPr>
              <a:t>			Beyin Fırtınası</a:t>
            </a:r>
            <a:br>
              <a:rPr lang="tr-TR" sz="3600" b="1" dirty="0" smtClean="0">
                <a:solidFill>
                  <a:srgbClr val="C00000"/>
                </a:solidFill>
              </a:rPr>
            </a:br>
            <a:r>
              <a:rPr lang="tr-TR" sz="1400" dirty="0">
                <a:solidFill>
                  <a:schemeClr val="tx1"/>
                </a:solidFill>
              </a:rPr>
              <a:t/>
            </a:r>
            <a:br>
              <a:rPr lang="tr-TR" sz="1400" dirty="0">
                <a:solidFill>
                  <a:schemeClr val="tx1"/>
                </a:solidFill>
              </a:rPr>
            </a:br>
            <a:r>
              <a:rPr lang="tr-TR" sz="1400" dirty="0" smtClean="0">
                <a:solidFill>
                  <a:schemeClr val="tx1"/>
                </a:solidFill>
              </a:rPr>
              <a:t>	*</a:t>
            </a:r>
            <a:r>
              <a:rPr lang="tr-TR" sz="1400" b="1" dirty="0" smtClean="0">
                <a:solidFill>
                  <a:schemeClr val="tx1"/>
                </a:solidFill>
              </a:rPr>
              <a:t>Fikirlerin</a:t>
            </a:r>
            <a:r>
              <a:rPr lang="tr-TR" sz="1400" b="1" dirty="0">
                <a:solidFill>
                  <a:schemeClr val="tx1"/>
                </a:solidFill>
              </a:rPr>
              <a:t>, problemlerin, algıların, soruların veya sonuçların </a:t>
            </a:r>
            <a:r>
              <a:rPr lang="tr-TR" sz="1400" b="1" dirty="0" smtClean="0">
                <a:solidFill>
                  <a:schemeClr val="tx1"/>
                </a:solidFill>
              </a:rPr>
              <a:t/>
            </a:r>
            <a:br>
              <a:rPr lang="tr-TR" sz="1400" b="1" dirty="0" smtClean="0">
                <a:solidFill>
                  <a:schemeClr val="tx1"/>
                </a:solidFill>
              </a:rPr>
            </a:br>
            <a:r>
              <a:rPr lang="tr-TR" sz="1400" b="1" dirty="0" smtClean="0">
                <a:solidFill>
                  <a:schemeClr val="tx1"/>
                </a:solidFill>
              </a:rPr>
              <a:t>	bir </a:t>
            </a:r>
            <a:r>
              <a:rPr lang="tr-TR" sz="1400" b="1" dirty="0">
                <a:solidFill>
                  <a:schemeClr val="tx1"/>
                </a:solidFill>
              </a:rPr>
              <a:t>listesini hazırlamak amacıyla </a:t>
            </a:r>
            <a:r>
              <a:rPr lang="tr-TR" sz="1400" b="1" dirty="0" smtClean="0">
                <a:solidFill>
                  <a:schemeClr val="tx1"/>
                </a:solidFill>
              </a:rPr>
              <a:t/>
            </a:r>
            <a:br>
              <a:rPr lang="tr-TR" sz="1400" b="1" dirty="0" smtClean="0">
                <a:solidFill>
                  <a:schemeClr val="tx1"/>
                </a:solidFill>
              </a:rPr>
            </a:br>
            <a:r>
              <a:rPr lang="tr-TR" sz="1400" b="1" dirty="0" smtClean="0">
                <a:solidFill>
                  <a:schemeClr val="tx1"/>
                </a:solidFill>
              </a:rPr>
              <a:t>	bir </a:t>
            </a:r>
            <a:r>
              <a:rPr lang="tr-TR" sz="1400" b="1" dirty="0">
                <a:solidFill>
                  <a:schemeClr val="tx1"/>
                </a:solidFill>
              </a:rPr>
              <a:t>ekibin yaratıcı düşüncesini ortaya çıkartmak için kullanılan </a:t>
            </a:r>
            <a:r>
              <a:rPr lang="tr-TR" sz="1400" b="1" dirty="0" smtClean="0">
                <a:solidFill>
                  <a:schemeClr val="tx1"/>
                </a:solidFill>
              </a:rPr>
              <a:t>tekniktir.</a:t>
            </a:r>
            <a:br>
              <a:rPr lang="tr-TR" sz="1400" b="1" dirty="0" smtClean="0">
                <a:solidFill>
                  <a:schemeClr val="tx1"/>
                </a:solidFill>
              </a:rPr>
            </a:br>
            <a:r>
              <a:rPr lang="tr-TR" sz="1400" b="1" dirty="0" smtClean="0">
                <a:solidFill>
                  <a:schemeClr val="tx1"/>
                </a:solidFill>
              </a:rPr>
              <a:t/>
            </a:r>
            <a:br>
              <a:rPr lang="tr-TR" sz="1400" b="1" dirty="0" smtClean="0">
                <a:solidFill>
                  <a:schemeClr val="tx1"/>
                </a:solidFill>
              </a:rPr>
            </a:br>
            <a:r>
              <a:rPr lang="tr-TR" sz="1400" b="1" dirty="0">
                <a:solidFill>
                  <a:schemeClr val="tx1"/>
                </a:solidFill>
              </a:rPr>
              <a:t/>
            </a:r>
            <a:br>
              <a:rPr lang="tr-TR" sz="1400" b="1" dirty="0">
                <a:solidFill>
                  <a:schemeClr val="tx1"/>
                </a:solidFill>
              </a:rPr>
            </a:br>
            <a:r>
              <a:rPr lang="tr-TR" sz="1400" b="1" dirty="0" smtClean="0">
                <a:solidFill>
                  <a:schemeClr val="tx1"/>
                </a:solidFill>
              </a:rPr>
              <a:t>*amaç</a:t>
            </a:r>
            <a:r>
              <a:rPr lang="tr-TR" sz="1400" b="1" dirty="0">
                <a:solidFill>
                  <a:schemeClr val="tx1"/>
                </a:solidFill>
              </a:rPr>
              <a:t>, çok sayıda düşünce üretmektir</a:t>
            </a:r>
            <a:r>
              <a:rPr lang="tr-TR" sz="1400" b="1" dirty="0" smtClean="0">
                <a:solidFill>
                  <a:schemeClr val="tx1"/>
                </a:solidFill>
              </a:rPr>
              <a:t>.</a:t>
            </a:r>
            <a:br>
              <a:rPr lang="tr-TR" sz="1400" b="1" dirty="0" smtClean="0">
                <a:solidFill>
                  <a:schemeClr val="tx1"/>
                </a:solidFill>
              </a:rPr>
            </a:br>
            <a:r>
              <a:rPr lang="tr-TR" sz="1400" b="1" dirty="0" smtClean="0">
                <a:solidFill>
                  <a:schemeClr val="tx1"/>
                </a:solidFill>
              </a:rPr>
              <a:t/>
            </a:r>
            <a:br>
              <a:rPr lang="tr-TR" sz="1400" b="1" dirty="0" smtClean="0">
                <a:solidFill>
                  <a:schemeClr val="tx1"/>
                </a:solidFill>
              </a:rPr>
            </a:br>
            <a:r>
              <a:rPr lang="tr-TR" sz="1400" b="1" dirty="0">
                <a:solidFill>
                  <a:schemeClr val="tx1"/>
                </a:solidFill>
              </a:rPr>
              <a:t>*</a:t>
            </a:r>
            <a:r>
              <a:rPr lang="tr-TR" sz="1400" b="1" dirty="0" smtClean="0">
                <a:solidFill>
                  <a:schemeClr val="tx1"/>
                </a:solidFill>
              </a:rPr>
              <a:t> </a:t>
            </a:r>
            <a:r>
              <a:rPr lang="tr-TR" sz="1400" b="1" dirty="0">
                <a:solidFill>
                  <a:schemeClr val="tx1"/>
                </a:solidFill>
              </a:rPr>
              <a:t>Konuşmayı dinleyen insanlarda meydana gelen çağrışımlar, çok kısa sürede düşüncelerin artmasını sağlar</a:t>
            </a:r>
            <a:r>
              <a:rPr lang="tr-TR" sz="1400" b="1" dirty="0" smtClean="0">
                <a:solidFill>
                  <a:schemeClr val="tx1"/>
                </a:solidFill>
              </a:rPr>
              <a:t>.</a:t>
            </a:r>
            <a:br>
              <a:rPr lang="tr-TR" sz="1400" b="1" dirty="0" smtClean="0">
                <a:solidFill>
                  <a:schemeClr val="tx1"/>
                </a:solidFill>
              </a:rPr>
            </a:br>
            <a:r>
              <a:rPr lang="tr-TR" sz="1400" b="1" dirty="0" smtClean="0">
                <a:solidFill>
                  <a:schemeClr val="tx1"/>
                </a:solidFill>
              </a:rPr>
              <a:t/>
            </a:r>
            <a:br>
              <a:rPr lang="tr-TR" sz="1400" b="1" dirty="0" smtClean="0">
                <a:solidFill>
                  <a:schemeClr val="tx1"/>
                </a:solidFill>
              </a:rPr>
            </a:br>
            <a:r>
              <a:rPr lang="tr-TR" sz="1400" b="1" dirty="0">
                <a:solidFill>
                  <a:schemeClr val="tx1"/>
                </a:solidFill>
              </a:rPr>
              <a:t>*</a:t>
            </a:r>
            <a:r>
              <a:rPr lang="tr-TR" sz="1400" b="1" dirty="0" smtClean="0">
                <a:solidFill>
                  <a:schemeClr val="tx1"/>
                </a:solidFill>
              </a:rPr>
              <a:t> </a:t>
            </a:r>
            <a:r>
              <a:rPr lang="tr-TR" sz="1400" b="1" dirty="0">
                <a:solidFill>
                  <a:schemeClr val="tx1"/>
                </a:solidFill>
              </a:rPr>
              <a:t>Üyelerin birbirini etkilemesi de düşünce sayısının artmasına neden olan etkenlerden biridir. </a:t>
            </a:r>
            <a:r>
              <a:rPr lang="tr-TR" sz="1400" b="1" dirty="0" smtClean="0">
                <a:solidFill>
                  <a:schemeClr val="tx1"/>
                </a:solidFill>
              </a:rPr>
              <a:t/>
            </a:r>
            <a:br>
              <a:rPr lang="tr-TR" sz="1400" b="1" dirty="0" smtClean="0">
                <a:solidFill>
                  <a:schemeClr val="tx1"/>
                </a:solidFill>
              </a:rPr>
            </a:br>
            <a:r>
              <a:rPr lang="tr-TR" sz="1400" b="1" dirty="0" smtClean="0">
                <a:solidFill>
                  <a:schemeClr val="tx1"/>
                </a:solidFill>
              </a:rPr>
              <a:t/>
            </a:r>
            <a:br>
              <a:rPr lang="tr-TR" sz="1400" b="1" dirty="0" smtClean="0">
                <a:solidFill>
                  <a:schemeClr val="tx1"/>
                </a:solidFill>
              </a:rPr>
            </a:br>
            <a:r>
              <a:rPr lang="tr-TR" sz="1400" b="1" dirty="0" smtClean="0">
                <a:solidFill>
                  <a:schemeClr val="tx1"/>
                </a:solidFill>
              </a:rPr>
              <a:t>*Bu </a:t>
            </a:r>
            <a:r>
              <a:rPr lang="tr-TR" sz="1400" b="1" dirty="0">
                <a:solidFill>
                  <a:schemeClr val="tx1"/>
                </a:solidFill>
              </a:rPr>
              <a:t>nedenle konuşmacıların toplantıda birbirlerini rahatça görebilecek ve duyabilecek şekilde oturmaları gerekir. </a:t>
            </a:r>
            <a:r>
              <a:rPr lang="tr-TR" sz="1400" b="1" dirty="0" smtClean="0">
                <a:solidFill>
                  <a:schemeClr val="tx1"/>
                </a:solidFill>
              </a:rPr>
              <a:t/>
            </a:r>
            <a:br>
              <a:rPr lang="tr-TR" sz="1400" b="1" dirty="0" smtClean="0">
                <a:solidFill>
                  <a:schemeClr val="tx1"/>
                </a:solidFill>
              </a:rPr>
            </a:br>
            <a:r>
              <a:rPr lang="tr-TR" sz="1400" b="1" dirty="0">
                <a:solidFill>
                  <a:schemeClr val="tx1"/>
                </a:solidFill>
              </a:rPr>
              <a:t/>
            </a:r>
            <a:br>
              <a:rPr lang="tr-TR" sz="1400" b="1" dirty="0">
                <a:solidFill>
                  <a:schemeClr val="tx1"/>
                </a:solidFill>
              </a:rPr>
            </a:br>
            <a:r>
              <a:rPr lang="tr-TR" sz="1400" b="1" dirty="0" smtClean="0">
                <a:solidFill>
                  <a:schemeClr val="tx1"/>
                </a:solidFill>
              </a:rPr>
              <a:t>*Burada </a:t>
            </a:r>
            <a:r>
              <a:rPr lang="tr-TR" sz="1400" b="1" dirty="0">
                <a:solidFill>
                  <a:schemeClr val="tx1"/>
                </a:solidFill>
              </a:rPr>
              <a:t>en önemli nokta, seçenek ve yaratıcı çözümlerin kolaylıkla ifade edilebileceği, eleştirilerden arındırılmış bir ortam sağlanmasıdır. </a:t>
            </a:r>
            <a:r>
              <a:rPr lang="tr-TR" sz="1400" b="1" dirty="0" smtClean="0">
                <a:solidFill>
                  <a:schemeClr val="tx1"/>
                </a:solidFill>
              </a:rPr>
              <a:t/>
            </a:r>
            <a:br>
              <a:rPr lang="tr-TR" sz="1400" b="1" dirty="0" smtClean="0">
                <a:solidFill>
                  <a:schemeClr val="tx1"/>
                </a:solidFill>
              </a:rPr>
            </a:br>
            <a:r>
              <a:rPr lang="tr-TR" sz="1400" b="1" dirty="0" smtClean="0">
                <a:solidFill>
                  <a:schemeClr val="tx1"/>
                </a:solidFill>
              </a:rPr>
              <a:t/>
            </a:r>
            <a:br>
              <a:rPr lang="tr-TR" sz="1400" b="1" dirty="0" smtClean="0">
                <a:solidFill>
                  <a:schemeClr val="tx1"/>
                </a:solidFill>
              </a:rPr>
            </a:br>
            <a:r>
              <a:rPr lang="tr-TR" sz="1400" b="1" dirty="0" smtClean="0">
                <a:solidFill>
                  <a:schemeClr val="tx1"/>
                </a:solidFill>
              </a:rPr>
              <a:t>*kısa sürede özgün, yaratıcı fikir üretmeleri, mantıklı olup olmadığı endişesine kapılmadan kendilerini ifade etmelerini sağlamaktır.</a:t>
            </a:r>
            <a:br>
              <a:rPr lang="tr-TR" sz="1400" b="1" dirty="0" smtClean="0">
                <a:solidFill>
                  <a:schemeClr val="tx1"/>
                </a:solidFill>
              </a:rPr>
            </a:br>
            <a:r>
              <a:rPr lang="tr-TR" sz="1400" b="1" dirty="0" smtClean="0">
                <a:solidFill>
                  <a:schemeClr val="tx1"/>
                </a:solidFill>
              </a:rPr>
              <a:t/>
            </a:r>
            <a:br>
              <a:rPr lang="tr-TR" sz="1400" b="1" dirty="0" smtClean="0">
                <a:solidFill>
                  <a:schemeClr val="tx1"/>
                </a:solidFill>
              </a:rPr>
            </a:br>
            <a:r>
              <a:rPr lang="tr-TR" sz="1400" b="1" dirty="0" smtClean="0">
                <a:solidFill>
                  <a:schemeClr val="tx1"/>
                </a:solidFill>
              </a:rPr>
              <a:t/>
            </a:r>
            <a:br>
              <a:rPr lang="tr-TR" sz="1400" b="1" dirty="0" smtClean="0">
                <a:solidFill>
                  <a:schemeClr val="tx1"/>
                </a:solidFill>
              </a:rPr>
            </a:br>
            <a:endParaRPr lang="tr-TR" sz="14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170274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04664"/>
            <a:ext cx="8280920" cy="6120680"/>
          </a:xfrm>
        </p:spPr>
        <p:txBody>
          <a:bodyPr>
            <a:normAutofit/>
          </a:bodyPr>
          <a:lstStyle/>
          <a:p>
            <a:r>
              <a:rPr lang="tr-TR" sz="3600" b="1" dirty="0" smtClean="0">
                <a:solidFill>
                  <a:srgbClr val="C00000"/>
                </a:solidFill>
              </a:rPr>
              <a:t>			Beyin Fırtınası</a:t>
            </a:r>
            <a:br>
              <a:rPr lang="tr-TR" sz="3600" b="1" dirty="0" smtClean="0">
                <a:solidFill>
                  <a:srgbClr val="C00000"/>
                </a:solidFill>
              </a:rPr>
            </a:br>
            <a:r>
              <a:rPr lang="tr-TR" sz="1400" dirty="0">
                <a:solidFill>
                  <a:schemeClr val="tx1"/>
                </a:solidFill>
              </a:rPr>
              <a:t/>
            </a:r>
            <a:br>
              <a:rPr lang="tr-TR" sz="1400" dirty="0">
                <a:solidFill>
                  <a:schemeClr val="tx1"/>
                </a:solidFill>
              </a:rPr>
            </a:br>
            <a:r>
              <a:rPr lang="tr-TR" sz="1400" b="1" dirty="0">
                <a:solidFill>
                  <a:schemeClr val="tx1"/>
                </a:solidFill>
              </a:rPr>
              <a:t>Etkili bir beyin fırtınası uygulaması </a:t>
            </a:r>
            <a:r>
              <a:rPr lang="tr-TR" sz="1400" b="1" dirty="0" smtClean="0">
                <a:solidFill>
                  <a:schemeClr val="tx1"/>
                </a:solidFill>
              </a:rPr>
              <a:t>için;</a:t>
            </a:r>
            <a:br>
              <a:rPr lang="tr-TR" sz="1400" b="1" dirty="0" smtClean="0">
                <a:solidFill>
                  <a:schemeClr val="tx1"/>
                </a:solidFill>
              </a:rPr>
            </a:br>
            <a:r>
              <a:rPr lang="tr-TR" sz="1400" b="1" dirty="0">
                <a:solidFill>
                  <a:schemeClr val="tx1"/>
                </a:solidFill>
              </a:rPr>
              <a:t/>
            </a:r>
            <a:br>
              <a:rPr lang="tr-TR" sz="1400" b="1" dirty="0">
                <a:solidFill>
                  <a:schemeClr val="tx1"/>
                </a:solidFill>
              </a:rPr>
            </a:br>
            <a:r>
              <a:rPr lang="tr-TR" sz="1400" b="1" dirty="0">
                <a:solidFill>
                  <a:schemeClr val="tx1"/>
                </a:solidFill>
              </a:rPr>
              <a:t> </a:t>
            </a:r>
            <a:r>
              <a:rPr lang="tr-TR" sz="1400" b="1" dirty="0" smtClean="0">
                <a:solidFill>
                  <a:schemeClr val="tx1"/>
                </a:solidFill>
              </a:rPr>
              <a:t>uyulması </a:t>
            </a:r>
            <a:r>
              <a:rPr lang="tr-TR" sz="1400" b="1" dirty="0">
                <a:solidFill>
                  <a:schemeClr val="tx1"/>
                </a:solidFill>
              </a:rPr>
              <a:t>gereken </a:t>
            </a:r>
            <a:r>
              <a:rPr lang="tr-TR" sz="1400" b="1" dirty="0">
                <a:solidFill>
                  <a:srgbClr val="FF0000"/>
                </a:solidFill>
              </a:rPr>
              <a:t>kurallar</a:t>
            </a:r>
            <a:r>
              <a:rPr lang="tr-TR" sz="1400" b="1" dirty="0">
                <a:solidFill>
                  <a:schemeClr val="tx1"/>
                </a:solidFill>
              </a:rPr>
              <a:t> açıklanır. </a:t>
            </a:r>
            <a:br>
              <a:rPr lang="tr-TR" sz="1400" b="1" dirty="0">
                <a:solidFill>
                  <a:schemeClr val="tx1"/>
                </a:solidFill>
              </a:rPr>
            </a:br>
            <a:r>
              <a:rPr lang="tr-TR" sz="1400" b="1" dirty="0">
                <a:solidFill>
                  <a:schemeClr val="tx1"/>
                </a:solidFill>
              </a:rPr>
              <a:t> Katılan her kişiye </a:t>
            </a:r>
            <a:r>
              <a:rPr lang="tr-TR" sz="1400" b="1" dirty="0">
                <a:solidFill>
                  <a:srgbClr val="FF0000"/>
                </a:solidFill>
              </a:rPr>
              <a:t>eşit söz hakkı </a:t>
            </a:r>
            <a:r>
              <a:rPr lang="tr-TR" sz="1400" b="1" dirty="0">
                <a:solidFill>
                  <a:schemeClr val="tx1"/>
                </a:solidFill>
              </a:rPr>
              <a:t>verilir. Her üyenin </a:t>
            </a:r>
            <a:r>
              <a:rPr lang="tr-TR" sz="1400" b="1" dirty="0">
                <a:solidFill>
                  <a:srgbClr val="FF0000"/>
                </a:solidFill>
              </a:rPr>
              <a:t>aktif katılımı </a:t>
            </a:r>
            <a:r>
              <a:rPr lang="tr-TR" sz="1400" b="1" dirty="0">
                <a:solidFill>
                  <a:schemeClr val="tx1"/>
                </a:solidFill>
              </a:rPr>
              <a:t>sağlanmalıdır. Bunun için herkes ne kadar saçma gözükürse gözüksün, fikirlerini serbestçe belirtebilmelidir. </a:t>
            </a:r>
            <a:br>
              <a:rPr lang="tr-TR" sz="1400" b="1" dirty="0">
                <a:solidFill>
                  <a:schemeClr val="tx1"/>
                </a:solidFill>
              </a:rPr>
            </a:br>
            <a:r>
              <a:rPr lang="tr-TR" sz="1400" b="1" dirty="0">
                <a:solidFill>
                  <a:schemeClr val="tx1"/>
                </a:solidFill>
              </a:rPr>
              <a:t> </a:t>
            </a:r>
            <a:r>
              <a:rPr lang="tr-TR" sz="1400" b="1" dirty="0">
                <a:solidFill>
                  <a:srgbClr val="FF0000"/>
                </a:solidFill>
              </a:rPr>
              <a:t>Zaman limiti oluşturulmalı </a:t>
            </a:r>
            <a:r>
              <a:rPr lang="tr-TR" sz="1400" b="1" dirty="0">
                <a:solidFill>
                  <a:schemeClr val="tx1"/>
                </a:solidFill>
              </a:rPr>
              <a:t>ve buna uyulması sağlanmalıdır. </a:t>
            </a:r>
            <a:br>
              <a:rPr lang="tr-TR" sz="1400" b="1" dirty="0">
                <a:solidFill>
                  <a:schemeClr val="tx1"/>
                </a:solidFill>
              </a:rPr>
            </a:br>
            <a:r>
              <a:rPr lang="tr-TR" sz="1400" b="1" dirty="0">
                <a:solidFill>
                  <a:schemeClr val="tx1"/>
                </a:solidFill>
              </a:rPr>
              <a:t> Konuşmacıya </a:t>
            </a:r>
            <a:r>
              <a:rPr lang="tr-TR" sz="1400" b="1" dirty="0">
                <a:solidFill>
                  <a:srgbClr val="FF0000"/>
                </a:solidFill>
              </a:rPr>
              <a:t>müdahale edilmemelidir</a:t>
            </a:r>
            <a:r>
              <a:rPr lang="tr-TR" sz="1400" b="1" dirty="0">
                <a:solidFill>
                  <a:schemeClr val="tx1"/>
                </a:solidFill>
              </a:rPr>
              <a:t>. </a:t>
            </a:r>
            <a:br>
              <a:rPr lang="tr-TR" sz="1400" b="1" dirty="0">
                <a:solidFill>
                  <a:schemeClr val="tx1"/>
                </a:solidFill>
              </a:rPr>
            </a:br>
            <a:r>
              <a:rPr lang="tr-TR" sz="1400" b="1" dirty="0">
                <a:solidFill>
                  <a:schemeClr val="tx1"/>
                </a:solidFill>
              </a:rPr>
              <a:t> Konuşmacılar </a:t>
            </a:r>
            <a:r>
              <a:rPr lang="tr-TR" sz="1400" b="1" dirty="0">
                <a:solidFill>
                  <a:srgbClr val="FF0000"/>
                </a:solidFill>
              </a:rPr>
              <a:t>eleştirilmemelidir. </a:t>
            </a:r>
            <a:r>
              <a:rPr lang="tr-TR" sz="1400" b="1" dirty="0">
                <a:solidFill>
                  <a:schemeClr val="tx1"/>
                </a:solidFill>
              </a:rPr>
              <a:t/>
            </a:r>
            <a:br>
              <a:rPr lang="tr-TR" sz="1400" b="1" dirty="0">
                <a:solidFill>
                  <a:schemeClr val="tx1"/>
                </a:solidFill>
              </a:rPr>
            </a:br>
            <a:r>
              <a:rPr lang="tr-TR" sz="1400" b="1" dirty="0">
                <a:solidFill>
                  <a:schemeClr val="tx1"/>
                </a:solidFill>
              </a:rPr>
              <a:t> Uygulama esnasında </a:t>
            </a:r>
            <a:r>
              <a:rPr lang="tr-TR" sz="1400" b="1" dirty="0">
                <a:solidFill>
                  <a:srgbClr val="FF0000"/>
                </a:solidFill>
              </a:rPr>
              <a:t>değerlendirme yapılmamalıdır. </a:t>
            </a:r>
            <a:r>
              <a:rPr lang="tr-TR" sz="1400" b="1" dirty="0" smtClean="0">
                <a:solidFill>
                  <a:srgbClr val="FF0000"/>
                </a:solidFill>
              </a:rPr>
              <a:t/>
            </a:r>
            <a:br>
              <a:rPr lang="tr-TR" sz="1400" b="1" dirty="0" smtClean="0">
                <a:solidFill>
                  <a:srgbClr val="FF0000"/>
                </a:solidFill>
              </a:rPr>
            </a:br>
            <a:r>
              <a:rPr lang="tr-TR" sz="1400" b="1" dirty="0">
                <a:solidFill>
                  <a:schemeClr val="tx1"/>
                </a:solidFill>
              </a:rPr>
              <a:t/>
            </a:r>
            <a:br>
              <a:rPr lang="tr-TR" sz="1400" b="1" dirty="0">
                <a:solidFill>
                  <a:schemeClr val="tx1"/>
                </a:solidFill>
              </a:rPr>
            </a:br>
            <a:r>
              <a:rPr lang="tr-TR" sz="1400" b="1" dirty="0">
                <a:solidFill>
                  <a:schemeClr val="tx1"/>
                </a:solidFill>
              </a:rPr>
              <a:t> </a:t>
            </a:r>
            <a:r>
              <a:rPr lang="tr-TR" sz="1400" b="1" dirty="0">
                <a:solidFill>
                  <a:srgbClr val="FF0000"/>
                </a:solidFill>
              </a:rPr>
              <a:t>Sırayla </a:t>
            </a:r>
            <a:r>
              <a:rPr lang="tr-TR" sz="1400" b="1" dirty="0">
                <a:solidFill>
                  <a:schemeClr val="tx1"/>
                </a:solidFill>
              </a:rPr>
              <a:t>söz alınmalıdır. Sırası geldiğinde söyleyeceği olmayanlar "pas" geçilmelidir. </a:t>
            </a:r>
            <a:br>
              <a:rPr lang="tr-TR" sz="1400" b="1" dirty="0">
                <a:solidFill>
                  <a:schemeClr val="tx1"/>
                </a:solidFill>
              </a:rPr>
            </a:br>
            <a:r>
              <a:rPr lang="tr-TR" sz="1400" b="1" dirty="0">
                <a:solidFill>
                  <a:schemeClr val="tx1"/>
                </a:solidFill>
              </a:rPr>
              <a:t> Konuşmacı söz aldığında </a:t>
            </a:r>
            <a:r>
              <a:rPr lang="tr-TR" sz="1400" b="1" dirty="0">
                <a:solidFill>
                  <a:srgbClr val="FF0000"/>
                </a:solidFill>
              </a:rPr>
              <a:t>sadece bir öneride </a:t>
            </a:r>
            <a:r>
              <a:rPr lang="tr-TR" sz="1400" b="1" dirty="0">
                <a:solidFill>
                  <a:schemeClr val="tx1"/>
                </a:solidFill>
              </a:rPr>
              <a:t>bulunabilir. </a:t>
            </a:r>
            <a:br>
              <a:rPr lang="tr-TR" sz="1400" b="1" dirty="0">
                <a:solidFill>
                  <a:schemeClr val="tx1"/>
                </a:solidFill>
              </a:rPr>
            </a:br>
            <a:r>
              <a:rPr lang="tr-TR" sz="1400" b="1" dirty="0">
                <a:solidFill>
                  <a:schemeClr val="tx1"/>
                </a:solidFill>
              </a:rPr>
              <a:t> Herkes pas geçinceye kadar konuşmalar devam etmelidir. </a:t>
            </a:r>
            <a:br>
              <a:rPr lang="tr-TR" sz="1400" b="1" dirty="0">
                <a:solidFill>
                  <a:schemeClr val="tx1"/>
                </a:solidFill>
              </a:rPr>
            </a:br>
            <a:r>
              <a:rPr lang="tr-TR" sz="1400" b="1" dirty="0">
                <a:solidFill>
                  <a:schemeClr val="tx1"/>
                </a:solidFill>
              </a:rPr>
              <a:t> Pas geçenler çoğaldıktan sonra sıra takip edilmeden söz verilebilir. </a:t>
            </a:r>
            <a:br>
              <a:rPr lang="tr-TR" sz="1400" b="1" dirty="0">
                <a:solidFill>
                  <a:schemeClr val="tx1"/>
                </a:solidFill>
              </a:rPr>
            </a:br>
            <a:r>
              <a:rPr lang="tr-TR" sz="1400" b="1" dirty="0">
                <a:solidFill>
                  <a:schemeClr val="tx1"/>
                </a:solidFill>
              </a:rPr>
              <a:t> Takımın bütün üyeleri teşvik edilmeli, </a:t>
            </a:r>
            <a:r>
              <a:rPr lang="tr-TR" sz="1400" b="1" dirty="0">
                <a:solidFill>
                  <a:srgbClr val="FF0000"/>
                </a:solidFill>
              </a:rPr>
              <a:t>hiç bir düşünce ve fikir atlanmamalıdır. </a:t>
            </a:r>
            <a:r>
              <a:rPr lang="tr-TR" sz="1400" b="1" dirty="0">
                <a:solidFill>
                  <a:schemeClr val="tx1"/>
                </a:solidFill>
              </a:rPr>
              <a:t/>
            </a:r>
            <a:br>
              <a:rPr lang="tr-TR" sz="1400" b="1" dirty="0">
                <a:solidFill>
                  <a:schemeClr val="tx1"/>
                </a:solidFill>
              </a:rPr>
            </a:br>
            <a:r>
              <a:rPr lang="tr-TR" sz="1400" b="1" dirty="0">
                <a:solidFill>
                  <a:schemeClr val="tx1"/>
                </a:solidFill>
              </a:rPr>
              <a:t> Bütün fikirler takım üyelerinin görebileceği </a:t>
            </a:r>
            <a:r>
              <a:rPr lang="tr-TR" sz="1400" b="1" dirty="0">
                <a:solidFill>
                  <a:srgbClr val="FF0000"/>
                </a:solidFill>
              </a:rPr>
              <a:t>bir yere yazılmalıdı</a:t>
            </a:r>
            <a:r>
              <a:rPr lang="tr-TR" sz="1400" b="1" dirty="0">
                <a:solidFill>
                  <a:schemeClr val="tx1"/>
                </a:solidFill>
              </a:rPr>
              <a:t>r. Her fikir tam ifade edildiği gibi yazılmalıdır. </a:t>
            </a:r>
            <a:br>
              <a:rPr lang="tr-TR" sz="1400" b="1" dirty="0">
                <a:solidFill>
                  <a:schemeClr val="tx1"/>
                </a:solidFill>
              </a:rPr>
            </a:br>
            <a:r>
              <a:rPr lang="tr-TR" sz="1400" b="1" dirty="0">
                <a:solidFill>
                  <a:schemeClr val="tx1"/>
                </a:solidFill>
              </a:rPr>
              <a:t> Beyin fırtınasından sonra ortaya çıkan ve listelenen tüm fikirlerin tüm üyelerce </a:t>
            </a:r>
            <a:r>
              <a:rPr lang="tr-TR" sz="1400" b="1" dirty="0">
                <a:solidFill>
                  <a:srgbClr val="FF0000"/>
                </a:solidFill>
              </a:rPr>
              <a:t>anlaşıldığından emin olunmalıdır</a:t>
            </a:r>
            <a:r>
              <a:rPr lang="tr-TR" sz="1400" b="1" dirty="0">
                <a:solidFill>
                  <a:schemeClr val="tx1"/>
                </a:solidFill>
              </a:rPr>
              <a:t>. </a:t>
            </a:r>
            <a:br>
              <a:rPr lang="tr-TR" sz="1400" b="1" dirty="0">
                <a:solidFill>
                  <a:schemeClr val="tx1"/>
                </a:solidFill>
              </a:rPr>
            </a:br>
            <a:r>
              <a:rPr lang="tr-TR" sz="1400" b="1" dirty="0">
                <a:solidFill>
                  <a:schemeClr val="tx1"/>
                </a:solidFill>
              </a:rPr>
              <a:t> Sürenin sonunda bütün fikirler üyeler tarafından değerlendirilerek </a:t>
            </a:r>
            <a:r>
              <a:rPr lang="tr-TR" sz="1400" b="1" dirty="0">
                <a:solidFill>
                  <a:srgbClr val="FF0000"/>
                </a:solidFill>
              </a:rPr>
              <a:t>en iyi fikir çözüm </a:t>
            </a:r>
            <a:r>
              <a:rPr lang="tr-TR" sz="1400" b="1" dirty="0">
                <a:solidFill>
                  <a:schemeClr val="tx1"/>
                </a:solidFill>
              </a:rPr>
              <a:t>olarak seçilmelidir. </a:t>
            </a:r>
            <a:r>
              <a:rPr lang="tr-TR" sz="1400" dirty="0"/>
              <a:t/>
            </a:r>
            <a:br>
              <a:rPr lang="tr-TR" sz="1400" dirty="0"/>
            </a:br>
            <a:r>
              <a:rPr lang="tr-TR" sz="1400" b="1" dirty="0" smtClean="0">
                <a:solidFill>
                  <a:schemeClr val="tx1"/>
                </a:solidFill>
              </a:rPr>
              <a:t/>
            </a:r>
            <a:br>
              <a:rPr lang="tr-TR" sz="1400" b="1" dirty="0" smtClean="0">
                <a:solidFill>
                  <a:schemeClr val="tx1"/>
                </a:solidFill>
              </a:rPr>
            </a:br>
            <a:endParaRPr lang="tr-TR" sz="14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332588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04664"/>
            <a:ext cx="8280920" cy="6120680"/>
          </a:xfrm>
        </p:spPr>
        <p:txBody>
          <a:bodyPr>
            <a:normAutofit/>
          </a:bodyPr>
          <a:lstStyle/>
          <a:p>
            <a:r>
              <a:rPr lang="tr-TR" sz="1400" b="1" dirty="0" smtClean="0">
                <a:solidFill>
                  <a:srgbClr val="C00000"/>
                </a:solidFill>
              </a:rPr>
              <a:t>Beyin Fırtınasından sonra uygulanan </a:t>
            </a:r>
            <a:r>
              <a:rPr lang="tr-TR" sz="1400" b="1" u="sng" dirty="0" smtClean="0">
                <a:solidFill>
                  <a:srgbClr val="C00000"/>
                </a:solidFill>
              </a:rPr>
              <a:t>karar verme süreçleri;</a:t>
            </a:r>
            <a:br>
              <a:rPr lang="tr-TR" sz="1400" b="1" u="sng" dirty="0" smtClean="0">
                <a:solidFill>
                  <a:srgbClr val="C00000"/>
                </a:solidFill>
              </a:rPr>
            </a:br>
            <a:r>
              <a:rPr lang="tr-TR" sz="1400" b="1" u="sng" dirty="0" smtClean="0">
                <a:solidFill>
                  <a:srgbClr val="C00000"/>
                </a:solidFill>
              </a:rPr>
              <a:t/>
            </a:r>
            <a:br>
              <a:rPr lang="tr-TR" sz="1400" b="1" u="sng" dirty="0" smtClean="0">
                <a:solidFill>
                  <a:srgbClr val="C00000"/>
                </a:solidFill>
              </a:rPr>
            </a:br>
            <a:r>
              <a:rPr lang="tr-TR" sz="1400" b="1" dirty="0">
                <a:solidFill>
                  <a:schemeClr val="tx1"/>
                </a:solidFill>
              </a:rPr>
              <a:t>Çoklu Oylama Tekniği </a:t>
            </a:r>
            <a:r>
              <a:rPr lang="tr-TR" sz="1400" b="1" dirty="0" smtClean="0">
                <a:solidFill>
                  <a:schemeClr val="tx1"/>
                </a:solidFill>
              </a:rPr>
              <a:t>(</a:t>
            </a:r>
            <a:r>
              <a:rPr lang="tr-TR" sz="1400" b="1" dirty="0">
                <a:solidFill>
                  <a:schemeClr val="tx1"/>
                </a:solidFill>
              </a:rPr>
              <a:t>En iyi fikirleri belirlemek için </a:t>
            </a:r>
            <a:r>
              <a:rPr lang="tr-TR" sz="1400" b="1" dirty="0" smtClean="0">
                <a:solidFill>
                  <a:schemeClr val="tx1"/>
                </a:solidFill>
              </a:rPr>
              <a:t>)</a:t>
            </a:r>
            <a:r>
              <a:rPr lang="tr-TR" sz="1400" dirty="0">
                <a:solidFill>
                  <a:schemeClr val="tx1"/>
                </a:solidFill>
              </a:rPr>
              <a:t/>
            </a:r>
            <a:br>
              <a:rPr lang="tr-TR" sz="1400" dirty="0">
                <a:solidFill>
                  <a:schemeClr val="tx1"/>
                </a:solidFill>
              </a:rPr>
            </a:br>
            <a:r>
              <a:rPr lang="tr-TR" sz="1400" dirty="0" smtClean="0">
                <a:solidFill>
                  <a:schemeClr val="tx1"/>
                </a:solidFill>
              </a:rPr>
              <a:t>beyin </a:t>
            </a:r>
            <a:r>
              <a:rPr lang="tr-TR" sz="1400" dirty="0">
                <a:solidFill>
                  <a:schemeClr val="tx1"/>
                </a:solidFill>
              </a:rPr>
              <a:t>fırtınası ile belirlenen fikirlerin en önemlilerini takımdaki herkesin eşit katılımına başvurarak tespit etmek için kullanılan bir tekniktir. Oylama yapılır ve en çok oy alan fikir belirlenir. Fikirler aldıkları oya göre sıralanır. </a:t>
            </a:r>
            <a:r>
              <a:rPr lang="tr-TR" sz="1400" dirty="0" smtClean="0">
                <a:solidFill>
                  <a:schemeClr val="tx1"/>
                </a:solidFill>
              </a:rPr>
              <a:t/>
            </a:r>
            <a:br>
              <a:rPr lang="tr-TR" sz="1400" dirty="0" smtClean="0">
                <a:solidFill>
                  <a:schemeClr val="tx1"/>
                </a:solidFill>
              </a:rPr>
            </a:br>
            <a:r>
              <a:rPr lang="tr-TR" sz="1400" dirty="0" smtClean="0">
                <a:solidFill>
                  <a:schemeClr val="tx1"/>
                </a:solidFill>
              </a:rPr>
              <a:t/>
            </a:r>
            <a:br>
              <a:rPr lang="tr-TR" sz="1400" dirty="0" smtClean="0">
                <a:solidFill>
                  <a:schemeClr val="tx1"/>
                </a:solidFill>
              </a:rPr>
            </a:br>
            <a:r>
              <a:rPr lang="tr-TR" sz="1400" b="1" dirty="0" smtClean="0">
                <a:solidFill>
                  <a:srgbClr val="C00000"/>
                </a:solidFill>
              </a:rPr>
              <a:t/>
            </a:r>
            <a:br>
              <a:rPr lang="tr-TR" sz="1400" b="1" dirty="0" smtClean="0">
                <a:solidFill>
                  <a:srgbClr val="C00000"/>
                </a:solidFill>
              </a:rPr>
            </a:br>
            <a:r>
              <a:rPr lang="tr-TR" sz="1400" b="1" dirty="0">
                <a:solidFill>
                  <a:schemeClr val="tx1"/>
                </a:solidFill>
              </a:rPr>
              <a:t>Nominal Grup Tekniği </a:t>
            </a:r>
            <a:r>
              <a:rPr lang="tr-TR" sz="1400" b="1" dirty="0" smtClean="0">
                <a:solidFill>
                  <a:schemeClr val="tx1"/>
                </a:solidFill>
              </a:rPr>
              <a:t>(Takım </a:t>
            </a:r>
            <a:r>
              <a:rPr lang="tr-TR" sz="1400" b="1" dirty="0">
                <a:solidFill>
                  <a:schemeClr val="tx1"/>
                </a:solidFill>
              </a:rPr>
              <a:t>üyeleri arasında görüş birliği sağlamak </a:t>
            </a:r>
            <a:r>
              <a:rPr lang="tr-TR" sz="1400" b="1" dirty="0" smtClean="0">
                <a:solidFill>
                  <a:schemeClr val="tx1"/>
                </a:solidFill>
              </a:rPr>
              <a:t>için)</a:t>
            </a:r>
            <a:r>
              <a:rPr lang="tr-TR" sz="1400" dirty="0">
                <a:solidFill>
                  <a:schemeClr val="tx1"/>
                </a:solidFill>
              </a:rPr>
              <a:t/>
            </a:r>
            <a:br>
              <a:rPr lang="tr-TR" sz="1400" dirty="0">
                <a:solidFill>
                  <a:schemeClr val="tx1"/>
                </a:solidFill>
              </a:rPr>
            </a:br>
            <a:r>
              <a:rPr lang="tr-TR" sz="1400" dirty="0" smtClean="0">
                <a:solidFill>
                  <a:schemeClr val="tx1"/>
                </a:solidFill>
              </a:rPr>
              <a:t>Genellikle </a:t>
            </a:r>
            <a:r>
              <a:rPr lang="tr-TR" sz="1400" dirty="0">
                <a:solidFill>
                  <a:schemeClr val="tx1"/>
                </a:solidFill>
              </a:rPr>
              <a:t>beyin fırtınasından sonra kullanılır. Ortaya çıkan fikirlere gruptakiler puan verir ve en çok puanı alan fikirler öne çıkar. </a:t>
            </a:r>
            <a:r>
              <a:rPr lang="tr-TR" sz="3600" b="1" dirty="0" smtClean="0">
                <a:solidFill>
                  <a:srgbClr val="C00000"/>
                </a:solidFill>
              </a:rPr>
              <a:t/>
            </a:r>
            <a:br>
              <a:rPr lang="tr-TR" sz="3600" b="1" dirty="0" smtClean="0">
                <a:solidFill>
                  <a:srgbClr val="C00000"/>
                </a:solidFill>
              </a:rPr>
            </a:br>
            <a:r>
              <a:rPr lang="tr-TR" sz="1400" dirty="0">
                <a:solidFill>
                  <a:schemeClr val="tx1"/>
                </a:solidFill>
              </a:rPr>
              <a:t/>
            </a:r>
            <a:br>
              <a:rPr lang="tr-TR" sz="1400" dirty="0">
                <a:solidFill>
                  <a:schemeClr val="tx1"/>
                </a:solidFill>
              </a:rPr>
            </a:br>
            <a:r>
              <a:rPr lang="tr-TR" sz="1400" dirty="0" smtClean="0">
                <a:solidFill>
                  <a:schemeClr val="tx1"/>
                </a:solidFill>
              </a:rPr>
              <a:t>	</a:t>
            </a:r>
            <a:r>
              <a:rPr lang="tr-TR" sz="1400" b="1" dirty="0" smtClean="0">
                <a:solidFill>
                  <a:schemeClr val="tx1"/>
                </a:solidFill>
              </a:rPr>
              <a:t/>
            </a:r>
            <a:br>
              <a:rPr lang="tr-TR" sz="1400" b="1" dirty="0" smtClean="0">
                <a:solidFill>
                  <a:schemeClr val="tx1"/>
                </a:solidFill>
              </a:rPr>
            </a:br>
            <a:r>
              <a:rPr lang="tr-TR" sz="1400" b="1" dirty="0" smtClean="0">
                <a:solidFill>
                  <a:schemeClr val="tx1"/>
                </a:solidFill>
              </a:rPr>
              <a:t/>
            </a:r>
            <a:br>
              <a:rPr lang="tr-TR" sz="1400" b="1" dirty="0" smtClean="0">
                <a:solidFill>
                  <a:schemeClr val="tx1"/>
                </a:solidFill>
              </a:rPr>
            </a:br>
            <a:r>
              <a:rPr lang="tr-TR" sz="1400" b="1" dirty="0">
                <a:solidFill>
                  <a:schemeClr val="tx1"/>
                </a:solidFill>
              </a:rPr>
              <a:t/>
            </a:r>
            <a:br>
              <a:rPr lang="tr-TR" sz="1400" b="1" dirty="0">
                <a:solidFill>
                  <a:schemeClr val="tx1"/>
                </a:solidFill>
              </a:rPr>
            </a:br>
            <a:r>
              <a:rPr lang="tr-TR" sz="1400" b="1" dirty="0" smtClean="0">
                <a:solidFill>
                  <a:schemeClr val="tx1"/>
                </a:solidFill>
              </a:rPr>
              <a:t/>
            </a:r>
            <a:br>
              <a:rPr lang="tr-TR" sz="1400" b="1" dirty="0" smtClean="0">
                <a:solidFill>
                  <a:schemeClr val="tx1"/>
                </a:solidFill>
              </a:rPr>
            </a:br>
            <a:r>
              <a:rPr lang="tr-TR" sz="1400" b="1" dirty="0">
                <a:solidFill>
                  <a:schemeClr val="tx1"/>
                </a:solidFill>
              </a:rPr>
              <a:t/>
            </a:r>
            <a:br>
              <a:rPr lang="tr-TR" sz="1400" b="1" dirty="0">
                <a:solidFill>
                  <a:schemeClr val="tx1"/>
                </a:solidFill>
              </a:rPr>
            </a:br>
            <a:r>
              <a:rPr lang="tr-TR" sz="1400" b="1" dirty="0" smtClean="0">
                <a:solidFill>
                  <a:schemeClr val="tx1"/>
                </a:solidFill>
              </a:rPr>
              <a:t/>
            </a:r>
            <a:br>
              <a:rPr lang="tr-TR" sz="1400" b="1" dirty="0" smtClean="0">
                <a:solidFill>
                  <a:schemeClr val="tx1"/>
                </a:solidFill>
              </a:rPr>
            </a:br>
            <a:r>
              <a:rPr lang="tr-TR" sz="1400" b="1" dirty="0">
                <a:solidFill>
                  <a:schemeClr val="tx1"/>
                </a:solidFill>
              </a:rPr>
              <a:t/>
            </a:r>
            <a:br>
              <a:rPr lang="tr-TR" sz="1400" b="1" dirty="0">
                <a:solidFill>
                  <a:schemeClr val="tx1"/>
                </a:solidFill>
              </a:rPr>
            </a:br>
            <a:r>
              <a:rPr lang="tr-TR" sz="1400" b="1" dirty="0" smtClean="0">
                <a:solidFill>
                  <a:schemeClr val="tx1"/>
                </a:solidFill>
              </a:rPr>
              <a:t/>
            </a:r>
            <a:br>
              <a:rPr lang="tr-TR" sz="1400" b="1" dirty="0" smtClean="0">
                <a:solidFill>
                  <a:schemeClr val="tx1"/>
                </a:solidFill>
              </a:rPr>
            </a:br>
            <a:r>
              <a:rPr lang="tr-TR" sz="1400" b="1" dirty="0">
                <a:solidFill>
                  <a:schemeClr val="tx1"/>
                </a:solidFill>
              </a:rPr>
              <a:t/>
            </a:r>
            <a:br>
              <a:rPr lang="tr-TR" sz="1400" b="1" dirty="0">
                <a:solidFill>
                  <a:schemeClr val="tx1"/>
                </a:solidFill>
              </a:rPr>
            </a:br>
            <a:r>
              <a:rPr lang="tr-TR" sz="1400" b="1" dirty="0" smtClean="0">
                <a:solidFill>
                  <a:schemeClr val="tx1"/>
                </a:solidFill>
              </a:rPr>
              <a:t/>
            </a:r>
            <a:br>
              <a:rPr lang="tr-TR" sz="1400" b="1" dirty="0" smtClean="0">
                <a:solidFill>
                  <a:schemeClr val="tx1"/>
                </a:solidFill>
              </a:rPr>
            </a:br>
            <a:r>
              <a:rPr lang="tr-TR" sz="1400" b="1" dirty="0">
                <a:solidFill>
                  <a:schemeClr val="tx1"/>
                </a:solidFill>
              </a:rPr>
              <a:t/>
            </a:r>
            <a:br>
              <a:rPr lang="tr-TR" sz="1400" b="1" dirty="0">
                <a:solidFill>
                  <a:schemeClr val="tx1"/>
                </a:solidFill>
              </a:rPr>
            </a:br>
            <a:r>
              <a:rPr lang="tr-TR" sz="1400" b="1" dirty="0" smtClean="0">
                <a:solidFill>
                  <a:schemeClr val="tx1"/>
                </a:solidFill>
              </a:rPr>
              <a:t/>
            </a:r>
            <a:br>
              <a:rPr lang="tr-TR" sz="1400" b="1" dirty="0" smtClean="0">
                <a:solidFill>
                  <a:schemeClr val="tx1"/>
                </a:solidFill>
              </a:rPr>
            </a:br>
            <a:r>
              <a:rPr lang="tr-TR" sz="1400" dirty="0"/>
              <a:t/>
            </a:r>
            <a:br>
              <a:rPr lang="tr-TR" sz="1400" dirty="0"/>
            </a:br>
            <a:r>
              <a:rPr lang="tr-TR" sz="1400" dirty="0">
                <a:solidFill>
                  <a:schemeClr val="tx1"/>
                </a:solidFill>
              </a:rPr>
              <a:t>Her grup üyesi listedeki görüşlerin sayısı kadar puanı vardır (7 görüş, 7 puan) </a:t>
            </a:r>
            <a:r>
              <a:rPr lang="tr-TR" sz="1400" b="1" dirty="0" smtClean="0">
                <a:solidFill>
                  <a:schemeClr val="tx1"/>
                </a:solidFill>
              </a:rPr>
              <a:t/>
            </a:r>
            <a:br>
              <a:rPr lang="tr-TR" sz="1400" b="1" dirty="0" smtClean="0">
                <a:solidFill>
                  <a:schemeClr val="tx1"/>
                </a:solidFill>
              </a:rPr>
            </a:br>
            <a:endParaRPr lang="tr-TR" sz="1400" b="1" dirty="0">
              <a:solidFill>
                <a:schemeClr val="tx1"/>
              </a:solidFill>
              <a:effectLst>
                <a:outerShdw blurRad="38100" dist="38100" dir="2700000" algn="tl">
                  <a:srgbClr val="000000">
                    <a:alpha val="43137"/>
                  </a:srgbClr>
                </a:outerShdw>
              </a:effectLst>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0286" y="3212976"/>
            <a:ext cx="4599755" cy="26818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806513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04664"/>
            <a:ext cx="8280920" cy="6120680"/>
          </a:xfrm>
        </p:spPr>
        <p:txBody>
          <a:bodyPr>
            <a:normAutofit/>
          </a:bodyPr>
          <a:lstStyle/>
          <a:p>
            <a:r>
              <a:rPr lang="tr-TR" sz="3600" b="1" dirty="0" smtClean="0">
                <a:solidFill>
                  <a:srgbClr val="C00000"/>
                </a:solidFill>
              </a:rPr>
              <a:t>		PUKÖ Döngüsü </a:t>
            </a:r>
            <a:br>
              <a:rPr lang="tr-TR" sz="3600" b="1" dirty="0" smtClean="0">
                <a:solidFill>
                  <a:srgbClr val="C00000"/>
                </a:solidFill>
              </a:rPr>
            </a:br>
            <a:r>
              <a:rPr lang="tr-TR" sz="1400" dirty="0">
                <a:solidFill>
                  <a:schemeClr val="tx1"/>
                </a:solidFill>
              </a:rPr>
              <a:t/>
            </a:r>
            <a:br>
              <a:rPr lang="tr-TR" sz="1400" dirty="0">
                <a:solidFill>
                  <a:schemeClr val="tx1"/>
                </a:solidFill>
              </a:rPr>
            </a:br>
            <a:r>
              <a:rPr lang="tr-TR" sz="1400" dirty="0" smtClean="0">
                <a:solidFill>
                  <a:schemeClr val="tx1"/>
                </a:solidFill>
              </a:rPr>
              <a:t>		</a:t>
            </a:r>
            <a:r>
              <a:rPr lang="tr-TR" sz="1400" b="1" dirty="0" smtClean="0">
                <a:solidFill>
                  <a:schemeClr val="tx1"/>
                </a:solidFill>
              </a:rPr>
              <a:t>(</a:t>
            </a:r>
            <a:r>
              <a:rPr lang="tr-TR" sz="1400" b="1" dirty="0">
                <a:solidFill>
                  <a:schemeClr val="tx1"/>
                </a:solidFill>
              </a:rPr>
              <a:t>Planla – Uygula – Kontrol Et – Önlem Al) </a:t>
            </a:r>
            <a:r>
              <a:rPr lang="tr-TR" sz="1400" b="1" dirty="0" smtClean="0">
                <a:solidFill>
                  <a:schemeClr val="tx1"/>
                </a:solidFill>
              </a:rPr>
              <a:t/>
            </a:r>
            <a:br>
              <a:rPr lang="tr-TR" sz="1400" b="1" dirty="0" smtClean="0">
                <a:solidFill>
                  <a:schemeClr val="tx1"/>
                </a:solidFill>
              </a:rPr>
            </a:br>
            <a:r>
              <a:rPr lang="tr-TR" sz="1400" b="1" dirty="0">
                <a:solidFill>
                  <a:schemeClr val="tx1"/>
                </a:solidFill>
              </a:rPr>
              <a:t/>
            </a:r>
            <a:br>
              <a:rPr lang="tr-TR" sz="1400" b="1" dirty="0">
                <a:solidFill>
                  <a:schemeClr val="tx1"/>
                </a:solidFill>
              </a:rPr>
            </a:br>
            <a:r>
              <a:rPr lang="tr-TR" sz="1400" dirty="0">
                <a:solidFill>
                  <a:schemeClr val="tx1"/>
                </a:solidFill>
              </a:rPr>
              <a:t>PUKÖ adım adım plan yaparak sonuca ulaşmakta kullanılan sistematik bir yaklaşımdır. </a:t>
            </a:r>
            <a:r>
              <a:rPr lang="tr-TR" sz="1400" dirty="0" smtClean="0">
                <a:solidFill>
                  <a:schemeClr val="tx1"/>
                </a:solidFill>
              </a:rPr>
              <a:t/>
            </a:r>
            <a:br>
              <a:rPr lang="tr-TR" sz="1400" dirty="0" smtClean="0">
                <a:solidFill>
                  <a:schemeClr val="tx1"/>
                </a:solidFill>
              </a:rPr>
            </a:br>
            <a:r>
              <a:rPr lang="tr-TR" sz="1400" b="1" dirty="0" smtClean="0">
                <a:solidFill>
                  <a:schemeClr val="tx1"/>
                </a:solidFill>
              </a:rPr>
              <a:t/>
            </a:r>
            <a:br>
              <a:rPr lang="tr-TR" sz="1400" b="1" dirty="0" smtClean="0">
                <a:solidFill>
                  <a:schemeClr val="tx1"/>
                </a:solidFill>
              </a:rPr>
            </a:br>
            <a:r>
              <a:rPr lang="tr-TR" sz="1400" b="1" dirty="0" smtClean="0">
                <a:solidFill>
                  <a:schemeClr val="tx1"/>
                </a:solidFill>
              </a:rPr>
              <a:t/>
            </a:r>
            <a:br>
              <a:rPr lang="tr-TR" sz="1400" b="1" dirty="0" smtClean="0">
                <a:solidFill>
                  <a:schemeClr val="tx1"/>
                </a:solidFill>
              </a:rPr>
            </a:br>
            <a:r>
              <a:rPr lang="tr-TR" sz="1400" b="1" dirty="0">
                <a:solidFill>
                  <a:schemeClr val="tx1"/>
                </a:solidFill>
              </a:rPr>
              <a:t/>
            </a:r>
            <a:br>
              <a:rPr lang="tr-TR" sz="1400" b="1" dirty="0">
                <a:solidFill>
                  <a:schemeClr val="tx1"/>
                </a:solidFill>
              </a:rPr>
            </a:br>
            <a:r>
              <a:rPr lang="tr-TR" sz="1400" b="1" dirty="0" smtClean="0">
                <a:solidFill>
                  <a:schemeClr val="tx1"/>
                </a:solidFill>
              </a:rPr>
              <a:t/>
            </a:r>
            <a:br>
              <a:rPr lang="tr-TR" sz="1400" b="1" dirty="0" smtClean="0">
                <a:solidFill>
                  <a:schemeClr val="tx1"/>
                </a:solidFill>
              </a:rPr>
            </a:br>
            <a:r>
              <a:rPr lang="tr-TR" sz="1400" b="1" dirty="0">
                <a:solidFill>
                  <a:schemeClr val="tx1"/>
                </a:solidFill>
              </a:rPr>
              <a:t/>
            </a:r>
            <a:br>
              <a:rPr lang="tr-TR" sz="1400" b="1" dirty="0">
                <a:solidFill>
                  <a:schemeClr val="tx1"/>
                </a:solidFill>
              </a:rPr>
            </a:br>
            <a:r>
              <a:rPr lang="tr-TR" sz="1400" b="1" dirty="0" smtClean="0">
                <a:solidFill>
                  <a:schemeClr val="tx1"/>
                </a:solidFill>
              </a:rPr>
              <a:t/>
            </a:r>
            <a:br>
              <a:rPr lang="tr-TR" sz="1400" b="1" dirty="0" smtClean="0">
                <a:solidFill>
                  <a:schemeClr val="tx1"/>
                </a:solidFill>
              </a:rPr>
            </a:br>
            <a:r>
              <a:rPr lang="tr-TR" sz="1400" b="1" dirty="0">
                <a:solidFill>
                  <a:schemeClr val="tx1"/>
                </a:solidFill>
              </a:rPr>
              <a:t/>
            </a:r>
            <a:br>
              <a:rPr lang="tr-TR" sz="1400" b="1" dirty="0">
                <a:solidFill>
                  <a:schemeClr val="tx1"/>
                </a:solidFill>
              </a:rPr>
            </a:br>
            <a:r>
              <a:rPr lang="tr-TR" sz="1400" b="1" dirty="0" smtClean="0">
                <a:solidFill>
                  <a:schemeClr val="tx1"/>
                </a:solidFill>
              </a:rPr>
              <a:t/>
            </a:r>
            <a:br>
              <a:rPr lang="tr-TR" sz="1400" b="1" dirty="0" smtClean="0">
                <a:solidFill>
                  <a:schemeClr val="tx1"/>
                </a:solidFill>
              </a:rPr>
            </a:br>
            <a:r>
              <a:rPr lang="tr-TR" sz="1400" b="1" dirty="0">
                <a:solidFill>
                  <a:schemeClr val="tx1"/>
                </a:solidFill>
              </a:rPr>
              <a:t/>
            </a:r>
            <a:br>
              <a:rPr lang="tr-TR" sz="1400" b="1" dirty="0">
                <a:solidFill>
                  <a:schemeClr val="tx1"/>
                </a:solidFill>
              </a:rPr>
            </a:br>
            <a:r>
              <a:rPr lang="tr-TR" sz="1400" b="1" dirty="0" smtClean="0">
                <a:solidFill>
                  <a:schemeClr val="tx1"/>
                </a:solidFill>
              </a:rPr>
              <a:t/>
            </a:r>
            <a:br>
              <a:rPr lang="tr-TR" sz="1400" b="1" dirty="0" smtClean="0">
                <a:solidFill>
                  <a:schemeClr val="tx1"/>
                </a:solidFill>
              </a:rPr>
            </a:br>
            <a:r>
              <a:rPr lang="tr-TR" sz="1400" b="1" dirty="0">
                <a:solidFill>
                  <a:schemeClr val="tx1"/>
                </a:solidFill>
              </a:rPr>
              <a:t/>
            </a:r>
            <a:br>
              <a:rPr lang="tr-TR" sz="1400" b="1" dirty="0">
                <a:solidFill>
                  <a:schemeClr val="tx1"/>
                </a:solidFill>
              </a:rPr>
            </a:br>
            <a:r>
              <a:rPr lang="tr-TR" sz="1400" b="1" dirty="0" smtClean="0">
                <a:solidFill>
                  <a:schemeClr val="tx1"/>
                </a:solidFill>
              </a:rPr>
              <a:t/>
            </a:r>
            <a:br>
              <a:rPr lang="tr-TR" sz="1400" b="1" dirty="0" smtClean="0">
                <a:solidFill>
                  <a:schemeClr val="tx1"/>
                </a:solidFill>
              </a:rPr>
            </a:br>
            <a:r>
              <a:rPr lang="tr-TR" sz="1400" b="1" dirty="0">
                <a:solidFill>
                  <a:schemeClr val="tx1"/>
                </a:solidFill>
              </a:rPr>
              <a:t/>
            </a:r>
            <a:br>
              <a:rPr lang="tr-TR" sz="1400" b="1" dirty="0">
                <a:solidFill>
                  <a:schemeClr val="tx1"/>
                </a:solidFill>
              </a:rPr>
            </a:br>
            <a:r>
              <a:rPr lang="tr-TR" sz="1400" b="1" dirty="0" smtClean="0">
                <a:solidFill>
                  <a:schemeClr val="tx1"/>
                </a:solidFill>
              </a:rPr>
              <a:t/>
            </a:r>
            <a:br>
              <a:rPr lang="tr-TR" sz="1400" b="1" dirty="0" smtClean="0">
                <a:solidFill>
                  <a:schemeClr val="tx1"/>
                </a:solidFill>
              </a:rPr>
            </a:br>
            <a:r>
              <a:rPr lang="tr-TR" sz="1400" b="1" dirty="0">
                <a:solidFill>
                  <a:schemeClr val="tx1"/>
                </a:solidFill>
              </a:rPr>
              <a:t/>
            </a:r>
            <a:br>
              <a:rPr lang="tr-TR" sz="1400" b="1" dirty="0">
                <a:solidFill>
                  <a:schemeClr val="tx1"/>
                </a:solidFill>
              </a:rPr>
            </a:br>
            <a:r>
              <a:rPr lang="tr-TR" sz="1400" b="1" dirty="0" smtClean="0">
                <a:solidFill>
                  <a:schemeClr val="tx1"/>
                </a:solidFill>
              </a:rPr>
              <a:t/>
            </a:r>
            <a:br>
              <a:rPr lang="tr-TR" sz="1400" b="1" dirty="0" smtClean="0">
                <a:solidFill>
                  <a:schemeClr val="tx1"/>
                </a:solidFill>
              </a:rPr>
            </a:br>
            <a:r>
              <a:rPr lang="tr-TR" sz="1400" b="1" dirty="0">
                <a:solidFill>
                  <a:schemeClr val="tx1"/>
                </a:solidFill>
              </a:rPr>
              <a:t/>
            </a:r>
            <a:br>
              <a:rPr lang="tr-TR" sz="1400" b="1" dirty="0">
                <a:solidFill>
                  <a:schemeClr val="tx1"/>
                </a:solidFill>
              </a:rPr>
            </a:br>
            <a:r>
              <a:rPr lang="tr-TR" sz="1400" b="1" dirty="0" smtClean="0">
                <a:solidFill>
                  <a:schemeClr val="tx1"/>
                </a:solidFill>
              </a:rPr>
              <a:t/>
            </a:r>
            <a:br>
              <a:rPr lang="tr-TR" sz="1400" b="1" dirty="0" smtClean="0">
                <a:solidFill>
                  <a:schemeClr val="tx1"/>
                </a:solidFill>
              </a:rPr>
            </a:br>
            <a:r>
              <a:rPr lang="tr-TR" sz="1400" b="1" dirty="0" smtClean="0">
                <a:solidFill>
                  <a:schemeClr val="tx1"/>
                </a:solidFill>
              </a:rPr>
              <a:t/>
            </a:r>
            <a:br>
              <a:rPr lang="tr-TR" sz="1400" b="1" dirty="0" smtClean="0">
                <a:solidFill>
                  <a:schemeClr val="tx1"/>
                </a:solidFill>
              </a:rPr>
            </a:br>
            <a:r>
              <a:rPr lang="tr-TR" sz="1400" b="1" dirty="0" smtClean="0">
                <a:solidFill>
                  <a:schemeClr val="tx1"/>
                </a:solidFill>
              </a:rPr>
              <a:t/>
            </a:r>
            <a:br>
              <a:rPr lang="tr-TR" sz="1400" b="1" dirty="0" smtClean="0">
                <a:solidFill>
                  <a:schemeClr val="tx1"/>
                </a:solidFill>
              </a:rPr>
            </a:br>
            <a:endParaRPr lang="tr-TR" sz="1400" b="1" dirty="0">
              <a:solidFill>
                <a:schemeClr val="tx1"/>
              </a:solidFill>
              <a:effectLst>
                <a:outerShdw blurRad="38100" dist="38100" dir="2700000" algn="tl">
                  <a:srgbClr val="000000">
                    <a:alpha val="43137"/>
                  </a:srgbClr>
                </a:outerShdw>
              </a:effectLst>
            </a:endParaRP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2204864"/>
            <a:ext cx="6248374" cy="42748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783648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235</TotalTime>
  <Words>19</Words>
  <Application>Microsoft Office PowerPoint</Application>
  <PresentationFormat>Ekran Gösterisi (4:3)</PresentationFormat>
  <Paragraphs>13</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Austin</vt:lpstr>
      <vt:lpstr>PROBLEM  ÇÖZME </vt:lpstr>
      <vt:lpstr>Problem;    *hakkında araştırma yapılacak, üzerinde düşünülecek, tartışılacak çözümlenmemiş bir sorundur.   * üç temel ögeyi içerir.  -birey -engel  -amaç  Bu üç ögeden biri yoksa ya da hedefe ulaşmak için alternatif yol yoksa problem de yoktur.   * Problem çözmenin ön koşulu, problemi çözülebilir olarak görmektir.  -Ulaşılmaz  degil ulaşılabilir görmek -tek bir yol değil, en iyi yolu bulmaya çalışmak   Problem çözmenin dayanakları ;  Geleneksel yöntem: çözümü geçmişte aranır. gerekli ama yeterli değildir.    Kişisel deneyimler: “Ben böyle yaparak başarılı oldum, herkes böyle yapmalıdır.” şeklindeki genellemeler her zaman olumlu sonuç vermeyebilir.    Uzmanlara dayalı problem çözenler: Konuyu uzmanlarına sorarak onların önerileri uygulanır. Uzmanlar arasında görüş farklılıkları olmasından dolayı bu yöntem de tek başına yeterli değildir.   Bilimsel problem çözme süreci: Çağdaş problem çözme süreci olan bilimsel problem çözme yöntemi, sorgulamaya dayanmaktadır  </vt:lpstr>
      <vt:lpstr>Problem çözmenin Aşamaları ;   Problemin hissedilmesi ve belirlenmesi(fark edilmesi) (başımın ağrıdığını hissetmek)   Problemin tanımlanması  ve sınırlandırılması (doktora şikayetimi iletmem ve başımın ağrıdığını söylemem)   Problemle ilişkin bilgilerin toplanması (tetkikleri yaptırmam emar çektirmem)   Problemle ilişkin Hipotezlerin oluşturulması  (tetkik sonuçlarına göre baş ağrısının çeşitleri;migren,sinüzit,kitle)   Problemin çözümüne ilişkin bilgi ve veri toplanması ( türüne göre detaylı tetkik yapılması)   Hipotezlerin test edilmesi  (sonuçlara bakılması)   En uygun hipotezin seçilmesi  (tedaviye başlanmaya karar verilmesi)   problemin çözümü yani Genel bir sonuca varılması  (amaç hastanın iyileşmesi)</vt:lpstr>
      <vt:lpstr>Bilinmesi Gerekenler;    Doğrulanan hipoteze yasa,  kısmen doğrulanan ve yeni bilgilerle desteklenebilecek hipoteze ise teori denir.   Problemin çözümü için anket, gözlem, görüşme, kaynak taraması, internet taraması gibi bilgi toplama yollarından faydalanılır.   Problemin çözülebilir olması gerekmektedir.   Problem açık ve anlaşılır bir biçimde ifade edilmelidir.       </vt:lpstr>
      <vt:lpstr>  Problem Çözme Teknikleri                          </vt:lpstr>
      <vt:lpstr>   Beyin Fırtınası   *Fikirlerin, problemlerin, algıların, soruların veya sonuçların   bir listesini hazırlamak amacıyla   bir ekibin yaratıcı düşüncesini ortaya çıkartmak için kullanılan tekniktir.   *amaç, çok sayıda düşünce üretmektir.  * Konuşmayı dinleyen insanlarda meydana gelen çağrışımlar, çok kısa sürede düşüncelerin artmasını sağlar.  * Üyelerin birbirini etkilemesi de düşünce sayısının artmasına neden olan etkenlerden biridir.   *Bu nedenle konuşmacıların toplantıda birbirlerini rahatça görebilecek ve duyabilecek şekilde oturmaları gerekir.   *Burada en önemli nokta, seçenek ve yaratıcı çözümlerin kolaylıkla ifade edilebileceği, eleştirilerden arındırılmış bir ortam sağlanmasıdır.   *kısa sürede özgün, yaratıcı fikir üretmeleri, mantıklı olup olmadığı endişesine kapılmadan kendilerini ifade etmelerini sağlamaktır.   </vt:lpstr>
      <vt:lpstr>   Beyin Fırtınası  Etkili bir beyin fırtınası uygulaması için;   uyulması gereken kurallar açıklanır.   Katılan her kişiye eşit söz hakkı verilir. Her üyenin aktif katılımı sağlanmalıdır. Bunun için herkes ne kadar saçma gözükürse gözüksün, fikirlerini serbestçe belirtebilmelidir.   Zaman limiti oluşturulmalı ve buna uyulması sağlanmalıdır.   Konuşmacıya müdahale edilmemelidir.   Konuşmacılar eleştirilmemelidir.   Uygulama esnasında değerlendirme yapılmamalıdır.    Sırayla söz alınmalıdır. Sırası geldiğinde söyleyeceği olmayanlar "pas" geçilmelidir.   Konuşmacı söz aldığında sadece bir öneride bulunabilir.   Herkes pas geçinceye kadar konuşmalar devam etmelidir.   Pas geçenler çoğaldıktan sonra sıra takip edilmeden söz verilebilir.   Takımın bütün üyeleri teşvik edilmeli, hiç bir düşünce ve fikir atlanmamalıdır.   Bütün fikirler takım üyelerinin görebileceği bir yere yazılmalıdır. Her fikir tam ifade edildiği gibi yazılmalıdır.   Beyin fırtınasından sonra ortaya çıkan ve listelenen tüm fikirlerin tüm üyelerce anlaşıldığından emin olunmalıdır.   Sürenin sonunda bütün fikirler üyeler tarafından değerlendirilerek en iyi fikir çözüm olarak seçilmelidir.   </vt:lpstr>
      <vt:lpstr>Beyin Fırtınasından sonra uygulanan karar verme süreçleri;  Çoklu Oylama Tekniği (En iyi fikirleri belirlemek için ) beyin fırtınası ile belirlenen fikirlerin en önemlilerini takımdaki herkesin eşit katılımına başvurarak tespit etmek için kullanılan bir tekniktir. Oylama yapılır ve en çok oy alan fikir belirlenir. Fikirler aldıkları oya göre sıralanır.    Nominal Grup Tekniği (Takım üyeleri arasında görüş birliği sağlamak için) Genellikle beyin fırtınasından sonra kullanılır. Ortaya çıkan fikirlere gruptakiler puan verir ve en çok puanı alan fikirler öne çıkar.                 Her grup üyesi listedeki görüşlerin sayısı kadar puanı vardır (7 görüş, 7 puan)  </vt:lpstr>
      <vt:lpstr>  PUKÖ Döngüsü     (Planla – Uygula – Kontrol Et – Önlem Al)   PUKÖ adım adım plan yaparak sonuca ulaşmakta kullanılan sistematik bir yaklaşımdır.                      </vt:lpstr>
      <vt:lpstr>     5N-1K Tekniği 1. Ne?   2. Nerede? 3.Ne zaman? 4. Niçin?     5. Nasıl?            6. Kim?     *amacı problemi analiz etmektir.   *Bu metot, 6 soruyu sormaya  dayanır  *problemi daha iyi etiketlemeye, onun bağlantılarını daha iyi anlamaya yardım eder.           </vt:lpstr>
      <vt:lpstr>  Balık Kılçığı Diyagramı     (Sebep-Sonuç) *herhangi bir probleme ilişkin nedenlerin ve alt nedenlerin bulunmasının amaçlandığı öğretim tekniğidir  *problemlere çözüm üretilmesini sağlamaz *amaç; ayrıntılı bir neden sonuç ilişkisi çıkarmaktır   Balık kılçığı diyagramı tekniğinde izlenecek aşamalar ;   Araştırılacak sorun yani belirlenen problem, balık kılçığının baş tarafına yerleştirilir (sağ taraf).   Problemin oluşmasına yol açan sebepler ya da etkenler teker teker balık kılçığının yan kılçıklarına yazılır.   Temel kılçıklar genelde insan, çevre, malzeme, yöntem, yönetim, ölçülebilirlik şeklindedir fakat bu temel kılçıklar, ihtiyaçlara göre arttırılıp azaltılabilir. İlk kılçıktan başlayarak sebepler eklenir ve diğer kılçığa geçilir. Her kılçık veya sebep birçok alt kılçıklara sahip olabilir.   Problem: Kütüphaneye yönelik Kitapların arandığında bulunamaması çalışması         </vt:lpstr>
      <vt:lpstr> Ağaç Diyagramı    (Problem Ağacı)    *Belirli bir hedefe ulaşmak amacıyla  yapılması gereken işlerin bir haritasını çıkarmaya yarayan tekniktir.  *Neden ve nasıl sorularına yanıt aranır.  Hem problemin nedenlerinin bulunmasına hem çözümüne yönelik bir tekniktir. Neden ve nasıl soruları sorularak harita çıkarılır. “Neden?” sorusu sorunun kaynağını arar, “Nasıl?” sorusu ise sorunun çözüm yollarını bulmaya çalışır.                   </vt:lpstr>
      <vt:lpstr> Kuvvet / Güç Alanı Analizi   Problem çözme sürecinde sorunun çözümünü destekleyen ve engelleyen güçlerin ortaya çıkartılarak pozitif etkenlerin güçlendirilmesi ve negatif etkenlerin yok edilmesi veya zayıflatılması için kullanılan tekniktir.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  ÇÖZME</dc:title>
  <dc:creator>Toshiba L50-B</dc:creator>
  <cp:lastModifiedBy>Toshiba L50-B</cp:lastModifiedBy>
  <cp:revision>16</cp:revision>
  <dcterms:created xsi:type="dcterms:W3CDTF">2016-02-08T13:50:46Z</dcterms:created>
  <dcterms:modified xsi:type="dcterms:W3CDTF">2016-02-08T18:21:58Z</dcterms:modified>
</cp:coreProperties>
</file>